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\.rels>&#65279;<?xml version="1.0" encoding="utf-8"?><Relationships xmlns="http://schemas.openxmlformats.org/package/2006/relationships"><Relationship Type="http://schemas.openxmlformats.org/package/2006/relationships/metadata/core-properties" Target="/docProps/core.xml" Id="R68d7097843c2447d" /><Relationship Type="http://schemas.openxmlformats.org/officeDocument/2006/relationships/extended-properties" Target="/docProps/app.xml" Id="R9c16da15abf0425c" /><Relationship Type="http://schemas.openxmlformats.org/officeDocument/2006/relationships/officeDocument" Target="/ppt/presentation.xml" Id="R23c0630d8ce84975" /></Relationships>
</file>

<file path=docProps\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\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2026-06-03T14:40:42.2650000Z</dcterms:created>
  <dcterms:modified xsi:type="dcterms:W3CDTF">2026-06-03T14:40:42.2650000Z</dcterms:modified>
</coreProperties>
</file>

<file path=ppt\_rels\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f60519132e864bb1" /><Relationship Type="http://schemas.openxmlformats.org/officeDocument/2006/relationships/slideMaster" Target="/ppt/slideMasters/slideMaster1.xml" Id="R96d9cb4ed34d449d" /><Relationship Type="http://schemas.openxmlformats.org/officeDocument/2006/relationships/notesMaster" Target="/ppt/notesMasters/notesMaster1.xml" Id="Rb3509a72ef284b72" /><Relationship Type="http://schemas.openxmlformats.org/officeDocument/2006/relationships/presProps" Target="/ppt/presProps.xml" Id="R89e0e3d59a0d40c7" /><Relationship Type="http://schemas.openxmlformats.org/officeDocument/2006/relationships/viewProps" Target="/ppt/viewProps.xml" Id="Rab4f574923ce46f9" /><Relationship Type="http://schemas.openxmlformats.org/officeDocument/2006/relationships/tableStyles" Target="/ppt/tableStyles.xml" Id="R144e97581a5b48cd" /><Relationship Type="http://schemas.openxmlformats.org/officeDocument/2006/relationships/slide" Target="/ppt/slides/slide1.xml" Id="Rf4d135638ec74184" /><Relationship Type="http://schemas.openxmlformats.org/officeDocument/2006/relationships/slide" Target="/ppt/slides/slide2.xml" Id="Rd130a4eb03404e20" /><Relationship Type="http://schemas.openxmlformats.org/officeDocument/2006/relationships/slide" Target="/ppt/slides/slide3.xml" Id="Reca7775e7f4d43f7" /><Relationship Type="http://schemas.openxmlformats.org/officeDocument/2006/relationships/slide" Target="/ppt/slides/slide4.xml" Id="Rb36d8b602aaa4ead" /><Relationship Type="http://schemas.openxmlformats.org/officeDocument/2006/relationships/slide" Target="/ppt/slides/slide5.xml" Id="R8fb7f0f30b8841ed" /><Relationship Type="http://schemas.openxmlformats.org/officeDocument/2006/relationships/slide" Target="/ppt/slides/slide6.xml" Id="R09d4455442524539" /><Relationship Type="http://schemas.openxmlformats.org/officeDocument/2006/relationships/slide" Target="/ppt/slides/slide7.xml" Id="R54cf6aa886db4f32" /><Relationship Type="http://schemas.openxmlformats.org/officeDocument/2006/relationships/slide" Target="/ppt/slides/slide8.xml" Id="R803a17b45b8745b3" /><Relationship Type="http://schemas.openxmlformats.org/officeDocument/2006/relationships/slide" Target="/ppt/slides/slide9.xml" Id="Rab5e38f0b7e44574" /><Relationship Type="http://schemas.openxmlformats.org/officeDocument/2006/relationships/slide" Target="/ppt/slides/slide10.xml" Id="Ree47d3d13ff74c57" /><Relationship Type="http://schemas.openxmlformats.org/officeDocument/2006/relationships/slide" Target="/ppt/slides/slide11.xml" Id="R1f24cac57648471a" /><Relationship Type="http://schemas.openxmlformats.org/officeDocument/2006/relationships/slide" Target="/ppt/slides/slide12.xml" Id="Rac11129db5d44cc2" /><Relationship Type="http://schemas.openxmlformats.org/officeDocument/2006/relationships/slide" Target="/ppt/slides/slide13.xml" Id="R6d01881f5fa04127" /><Relationship Type="http://schemas.openxmlformats.org/officeDocument/2006/relationships/slide" Target="/ppt/slides/slide14.xml" Id="R34d726760c3a4c7f" /><Relationship Type="http://schemas.openxmlformats.org/officeDocument/2006/relationships/slide" Target="/ppt/slides/slide15.xml" Id="Rc9aab65f29524ec3" /><Relationship Type="http://schemas.openxmlformats.org/officeDocument/2006/relationships/slide" Target="/ppt/slides/slide16.xml" Id="R04edd3cb9ba44434" /><Relationship Type="http://schemas.openxmlformats.org/officeDocument/2006/relationships/slide" Target="/ppt/slides/slide17.xml" Id="R8e09cc7d8d734c8e" /><Relationship Type="http://schemas.openxmlformats.org/officeDocument/2006/relationships/slide" Target="/ppt/slides/slide18.xml" Id="R7a2bacd6c52b4ade" /><Relationship Type="http://schemas.openxmlformats.org/officeDocument/2006/relationships/slide" Target="/ppt/slides/slide19.xml" Id="R819caa49b4f94539" /><Relationship Type="http://schemas.openxmlformats.org/officeDocument/2006/relationships/slide" Target="/ppt/slides/slide20.xml" Id="Rabede744f7104468" /></Relationships>
</file>

<file path=ppt\notesMasters\_rels\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d3b0b70cdf1541dc" /></Relationships>
</file>

<file path=ppt\notesMasters\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\notesMasters\theme\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\notesSlides\_rels\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f69595e6b3274004" /><Relationship Type="http://schemas.openxmlformats.org/officeDocument/2006/relationships/notesMaster" Target="/ppt/notesMasters/notesMaster1.xml" Id="R6793687ebfa2443b" /></Relationships>
</file>

<file path=ppt\notesSlides\_rels\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39ed456b55e7400a" /><Relationship Type="http://schemas.openxmlformats.org/officeDocument/2006/relationships/notesMaster" Target="/ppt/notesMasters/notesMaster1.xml" Id="R1062f5305a57479a" /></Relationships>
</file>

<file path=ppt\notesSlides\_rels\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c9eb551310c5412a" /><Relationship Type="http://schemas.openxmlformats.org/officeDocument/2006/relationships/notesMaster" Target="/ppt/notesMasters/notesMaster1.xml" Id="R5daf5f9c01d9465f" /></Relationships>
</file>

<file path=ppt\notesSlides\_rels\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58d8571724b44a84" /><Relationship Type="http://schemas.openxmlformats.org/officeDocument/2006/relationships/notesMaster" Target="/ppt/notesMasters/notesMaster1.xml" Id="Ra331fa024ce542c8" /></Relationships>
</file>

<file path=ppt\notesSlides\_rels\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b2d7eca0df294b48" /><Relationship Type="http://schemas.openxmlformats.org/officeDocument/2006/relationships/notesMaster" Target="/ppt/notesMasters/notesMaster1.xml" Id="R2def1b72c71e4e8d" /></Relationships>
</file>

<file path=ppt\notesSlides\_rels\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e2705b7f05764929" /><Relationship Type="http://schemas.openxmlformats.org/officeDocument/2006/relationships/notesMaster" Target="/ppt/notesMasters/notesMaster1.xml" Id="Rd7da2fc27b914346" /></Relationships>
</file>

<file path=ppt\notesSlides\_rels\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173d35d7c1ef45a6" /><Relationship Type="http://schemas.openxmlformats.org/officeDocument/2006/relationships/notesMaster" Target="/ppt/notesMasters/notesMaster1.xml" Id="R84da6e38c6844b86" /></Relationships>
</file>

<file path=ppt\notesSlides\_rels\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ade61b517ea04265" /><Relationship Type="http://schemas.openxmlformats.org/officeDocument/2006/relationships/notesMaster" Target="/ppt/notesMasters/notesMaster1.xml" Id="R1fc1c9256c8b4bbf" /></Relationships>
</file>

<file path=ppt\notesSlides\_rels\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92ea503c2e0b4c09" /><Relationship Type="http://schemas.openxmlformats.org/officeDocument/2006/relationships/notesMaster" Target="/ppt/notesMasters/notesMaster1.xml" Id="Rc306c84e28144ae5" /></Relationships>
</file>

<file path=ppt\notesSlides\_rels\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3889d98f866946ab" /><Relationship Type="http://schemas.openxmlformats.org/officeDocument/2006/relationships/notesMaster" Target="/ppt/notesMasters/notesMaster1.xml" Id="Red58fdaf3d7642b5" /></Relationships>
</file>

<file path=ppt\notesSlides\_rels\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94a45287b63d47cd" /><Relationship Type="http://schemas.openxmlformats.org/officeDocument/2006/relationships/notesMaster" Target="/ppt/notesMasters/notesMaster1.xml" Id="Rb0b2bedc655544e3" /></Relationships>
</file>

<file path=ppt\notesSlides\_rels\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e8fc9f29d5fc49e1" /><Relationship Type="http://schemas.openxmlformats.org/officeDocument/2006/relationships/notesMaster" Target="/ppt/notesMasters/notesMaster1.xml" Id="R5565704af02a48b8" /></Relationships>
</file>

<file path=ppt\notesSlides\_rels\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a460283b2ddb4dc3" /><Relationship Type="http://schemas.openxmlformats.org/officeDocument/2006/relationships/notesMaster" Target="/ppt/notesMasters/notesMaster1.xml" Id="Rb625e9c2992047af" /></Relationships>
</file>

<file path=ppt\notesSlides\_rels\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a79f2318eae74d9d" /><Relationship Type="http://schemas.openxmlformats.org/officeDocument/2006/relationships/notesMaster" Target="/ppt/notesMasters/notesMaster1.xml" Id="Ra7b4e3855bd44734" /></Relationships>
</file>

<file path=ppt\notesSlides\_rels\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8898a3dca5fc41c4" /><Relationship Type="http://schemas.openxmlformats.org/officeDocument/2006/relationships/notesMaster" Target="/ppt/notesMasters/notesMaster1.xml" Id="Rb522fb3594a34481" /></Relationships>
</file>

<file path=ppt\notesSlides\_rels\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158bf363b2da41ec" /><Relationship Type="http://schemas.openxmlformats.org/officeDocument/2006/relationships/notesMaster" Target="/ppt/notesMasters/notesMaster1.xml" Id="R82aefb985e744b84" /></Relationships>
</file>

<file path=ppt\notesSlides\_rels\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4bfc161d3a9f49d7" /><Relationship Type="http://schemas.openxmlformats.org/officeDocument/2006/relationships/notesMaster" Target="/ppt/notesMasters/notesMaster1.xml" Id="Ra18461ec56ee4550" /></Relationships>
</file>

<file path=ppt\notesSlides\_rels\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8b001543247345af" /><Relationship Type="http://schemas.openxmlformats.org/officeDocument/2006/relationships/notesMaster" Target="/ppt/notesMasters/notesMaster1.xml" Id="Rc815f542dbc14f8f" /></Relationships>
</file>

<file path=ppt\notesSlides\_rels\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b0af340a18b64a66" /><Relationship Type="http://schemas.openxmlformats.org/officeDocument/2006/relationships/notesMaster" Target="/ppt/notesMasters/notesMaster1.xml" Id="Rca2a1284331a4b6b" /></Relationships>
</file>

<file path=ppt\notesSlides\_rels\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e281f3c802c042b6" /><Relationship Type="http://schemas.openxmlformats.org/officeDocument/2006/relationships/notesMaster" Target="/ppt/notesMasters/notesMaster1.xml" Id="R084a1e45a6204293" /></Relationships>
</file>

<file path=ppt\notesSlides\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notesSlides\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\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\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d9cb4ed34d449d"/>
  </p:sldMasterIdLst>
  <p:notesMasterIdLst>
    <p:notesMasterId xmlns:r="http://schemas.openxmlformats.org/officeDocument/2006/relationships" r:id="Rb3509a72ef284b72"/>
  </p:notesMasterIdLst>
  <p:sldIdLst>
    <p:sldId xmlns:r="http://schemas.openxmlformats.org/officeDocument/2006/relationships" id="256" r:id="Rf4d135638ec74184"/>
    <p:sldId xmlns:r="http://schemas.openxmlformats.org/officeDocument/2006/relationships" id="257" r:id="Rd130a4eb03404e20"/>
    <p:sldId xmlns:r="http://schemas.openxmlformats.org/officeDocument/2006/relationships" id="258" r:id="Reca7775e7f4d43f7"/>
    <p:sldId xmlns:r="http://schemas.openxmlformats.org/officeDocument/2006/relationships" id="259" r:id="Rb36d8b602aaa4ead"/>
    <p:sldId xmlns:r="http://schemas.openxmlformats.org/officeDocument/2006/relationships" id="260" r:id="R8fb7f0f30b8841ed"/>
    <p:sldId xmlns:r="http://schemas.openxmlformats.org/officeDocument/2006/relationships" id="261" r:id="R09d4455442524539"/>
    <p:sldId xmlns:r="http://schemas.openxmlformats.org/officeDocument/2006/relationships" id="262" r:id="R54cf6aa886db4f32"/>
    <p:sldId xmlns:r="http://schemas.openxmlformats.org/officeDocument/2006/relationships" id="263" r:id="R803a17b45b8745b3"/>
    <p:sldId xmlns:r="http://schemas.openxmlformats.org/officeDocument/2006/relationships" id="264" r:id="Rab5e38f0b7e44574"/>
    <p:sldId xmlns:r="http://schemas.openxmlformats.org/officeDocument/2006/relationships" id="265" r:id="Ree47d3d13ff74c57"/>
    <p:sldId xmlns:r="http://schemas.openxmlformats.org/officeDocument/2006/relationships" id="266" r:id="R1f24cac57648471a"/>
    <p:sldId xmlns:r="http://schemas.openxmlformats.org/officeDocument/2006/relationships" id="267" r:id="Rac11129db5d44cc2"/>
    <p:sldId xmlns:r="http://schemas.openxmlformats.org/officeDocument/2006/relationships" id="268" r:id="R6d01881f5fa04127"/>
    <p:sldId xmlns:r="http://schemas.openxmlformats.org/officeDocument/2006/relationships" id="269" r:id="R34d726760c3a4c7f"/>
    <p:sldId xmlns:r="http://schemas.openxmlformats.org/officeDocument/2006/relationships" id="270" r:id="Rc9aab65f29524ec3"/>
    <p:sldId xmlns:r="http://schemas.openxmlformats.org/officeDocument/2006/relationships" id="271" r:id="R04edd3cb9ba44434"/>
    <p:sldId xmlns:r="http://schemas.openxmlformats.org/officeDocument/2006/relationships" id="272" r:id="R8e09cc7d8d734c8e"/>
    <p:sldId xmlns:r="http://schemas.openxmlformats.org/officeDocument/2006/relationships" id="273" r:id="R7a2bacd6c52b4ade"/>
    <p:sldId xmlns:r="http://schemas.openxmlformats.org/officeDocument/2006/relationships" id="274" r:id="R819caa49b4f94539"/>
    <p:sldId xmlns:r="http://schemas.openxmlformats.org/officeDocument/2006/relationships" id="275" r:id="Rabede744f7104468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\slideLayouts\_rels\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2eab1790b4f4cc4" /></Relationships>
</file>

<file path=ppt\slideLayouts\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\slideMasters\_rels\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712577826e974d6f" /><Relationship Type="http://schemas.openxmlformats.org/officeDocument/2006/relationships/slideLayout" Target="/ppt/slideLayouts/slideLayout1.xml" Id="R1ea7756c306040f6" /></Relationships>
</file>

<file path=ppt\slideMasters\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a7756c306040f6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\slideMasters\theme\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\slides\_rels\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ab631156f4a4a" /><Relationship Type="http://schemas.openxmlformats.org/officeDocument/2006/relationships/notesSlide" Target="/ppt/notesSlides/notesSlide1.xml" Id="R41650a7547994f41" /></Relationships>
</file>

<file path=ppt\slides\_rels\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5845d2ccbb4128" /><Relationship Type="http://schemas.openxmlformats.org/officeDocument/2006/relationships/notesSlide" Target="/ppt/notesSlides/notesSlide10.xml" Id="Re245cca8c8db430f" /></Relationships>
</file>

<file path=ppt\slides\_rels\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496e85afd4c87" /><Relationship Type="http://schemas.openxmlformats.org/officeDocument/2006/relationships/notesSlide" Target="/ppt/notesSlides/notesSlide11.xml" Id="R2128a5d1420442fd" /></Relationships>
</file>

<file path=ppt\slides\_rels\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22adb1e69f468a" /><Relationship Type="http://schemas.openxmlformats.org/officeDocument/2006/relationships/notesSlide" Target="/ppt/notesSlides/notesSlide12.xml" Id="Re8ce360286db49e4" /></Relationships>
</file>

<file path=ppt\slides\_rels\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f078fa57034048" /><Relationship Type="http://schemas.openxmlformats.org/officeDocument/2006/relationships/notesSlide" Target="/ppt/notesSlides/notesSlide13.xml" Id="Re872a301147b4e01" /></Relationships>
</file>

<file path=ppt\slides\_rels\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24defd1754f4a" /><Relationship Type="http://schemas.openxmlformats.org/officeDocument/2006/relationships/notesSlide" Target="/ppt/notesSlides/notesSlide14.xml" Id="R9aa8699aea3a439d" /></Relationships>
</file>

<file path=ppt\slides\_rels\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acf17171f44bdb" /><Relationship Type="http://schemas.openxmlformats.org/officeDocument/2006/relationships/notesSlide" Target="/ppt/notesSlides/notesSlide15.xml" Id="Raae17af66ad3419d" /></Relationships>
</file>

<file path=ppt\slides\_rels\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179f90a701472d" /><Relationship Type="http://schemas.openxmlformats.org/officeDocument/2006/relationships/notesSlide" Target="/ppt/notesSlides/notesSlide16.xml" Id="Rf9fa21e875294245" /></Relationships>
</file>

<file path=ppt\slides\_rels\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374e8cad6542f0" /><Relationship Type="http://schemas.openxmlformats.org/officeDocument/2006/relationships/notesSlide" Target="/ppt/notesSlides/notesSlide17.xml" Id="Rc5d73d1484944052" /></Relationships>
</file>

<file path=ppt\slides\_rels\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eb940265f472d" /><Relationship Type="http://schemas.openxmlformats.org/officeDocument/2006/relationships/notesSlide" Target="/ppt/notesSlides/notesSlide18.xml" Id="R6fb402ffe1ea41cd" /></Relationships>
</file>

<file path=ppt\slides\_rels\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ee50e4559438c" /><Relationship Type="http://schemas.openxmlformats.org/officeDocument/2006/relationships/notesSlide" Target="/ppt/notesSlides/notesSlide19.xml" Id="R75241974a06e4317" /></Relationships>
</file>

<file path=ppt\slides\_rels\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191f6a878746f9" /><Relationship Type="http://schemas.openxmlformats.org/officeDocument/2006/relationships/notesSlide" Target="/ppt/notesSlides/notesSlide2.xml" Id="R93c4a1b435fb4fbe" /></Relationships>
</file>

<file path=ppt\slides\_rels\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b2b8013f6f429b" /><Relationship Type="http://schemas.openxmlformats.org/officeDocument/2006/relationships/notesSlide" Target="/ppt/notesSlides/notesSlide20.xml" Id="R694222bfd6db4fb1" /></Relationships>
</file>

<file path=ppt\slides\_rels\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943fe4121e4300" /><Relationship Type="http://schemas.openxmlformats.org/officeDocument/2006/relationships/notesSlide" Target="/ppt/notesSlides/notesSlide3.xml" Id="Rb49e60979c994eea" /></Relationships>
</file>

<file path=ppt\slides\_rels\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abb710b6764870" /><Relationship Type="http://schemas.openxmlformats.org/officeDocument/2006/relationships/notesSlide" Target="/ppt/notesSlides/notesSlide4.xml" Id="R279f4706664143be" /></Relationships>
</file>

<file path=ppt\slides\_rels\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3cbae1105b4c05" /><Relationship Type="http://schemas.openxmlformats.org/officeDocument/2006/relationships/notesSlide" Target="/ppt/notesSlides/notesSlide5.xml" Id="Rade63a4cbfa44666" /></Relationships>
</file>

<file path=ppt\slides\_rels\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2d93a97d64067" /><Relationship Type="http://schemas.openxmlformats.org/officeDocument/2006/relationships/notesSlide" Target="/ppt/notesSlides/notesSlide6.xml" Id="R4bbceb60804445b1" /></Relationships>
</file>

<file path=ppt\slides\_rels\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d3018c8d54196" /><Relationship Type="http://schemas.openxmlformats.org/officeDocument/2006/relationships/notesSlide" Target="/ppt/notesSlides/notesSlide7.xml" Id="R995355db8e7a4ad6" /></Relationships>
</file>

<file path=ppt\slides\_rels\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13671c23cc40b7" /><Relationship Type="http://schemas.openxmlformats.org/officeDocument/2006/relationships/notesSlide" Target="/ppt/notesSlides/notesSlide8.xml" Id="R165f7cf60f4245f0" /></Relationships>
</file>

<file path=ppt\slides\_rels\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88d76f093c4a0f" /><Relationship Type="http://schemas.openxmlformats.org/officeDocument/2006/relationships/notesSlide" Target="/ppt/notesSlides/notesSlide9.xml" Id="R1f0cd897b54e4461" /></Relationships>
</file>

<file path=ppt\slides\slide1.xml><?xml version="1.0" encoding="utf-8"?>
<p:sld xmlns:p="http://schemas.openxmlformats.org/presentationml/2006/main">
  <p:cSld>
    <p:bg>
      <p:bgPr>
        <a:solidFill xmlns:a="http://schemas.openxmlformats.org/drawingml/2006/main">
          <a:srgbClr val="F4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4515998F-2014-42B4-A32A-F141CC8686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3F32342-48D8-46F1-B72F-187540AF65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BB1A718-A878-407D-9247-9ECF26DFAB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EB315DA-BB59-41DB-BAEC-7F8A982DFE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Kurumsal Maliyet Düşürme Sistemi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570274D-4244-471A-B0A7-92D7CD7165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Katılımcı Eğitim Notu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F3F1A3A-CA80-447F-8544-FC22AD0E04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390650"/>
            <a:ext cx="60960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30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Kurumsal Maliyet Düşürme Sistemi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6E3D0AF-5226-4444-B683-306279BA60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09850"/>
            <a:ext cx="609600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650">
                <a:solidFill>
                  <a:srgbClr val="00B8B0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00B8B0"/>
                </a:solidFill>
                <a:latin typeface="Arial"/>
                <a:ea typeface="Arial"/>
                <a:cs typeface="Arial"/>
              </a:rPr>
              <a:t>İleri seviye, maliyet düşürmeyi tek tek proje topluluğundan çıkarıp yönetişim, portföy, finansal etki ve sürdürülebilirlik sistemi haline getirir.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C52118C-FB5C-4C19-8D38-C3A9F08B5D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57600"/>
            <a:ext cx="5905500" cy="1943100"/>
          </a:xfrm>
          <a:prstGeom xmlns:a="http://schemas.openxmlformats.org/drawingml/2006/main" prst="roundRect">
            <a:avLst>
              <a:gd name="adj" fmla="val 1176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8ABE967-C44D-41F7-B47E-F78D7B974A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000500"/>
            <a:ext cx="50482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Kurumsal maliyet düşürme yönetişimini tasarlayabilmek</a:t>
            </a:r>
          </a:p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Kayıp portföyü ve öncelik sistemini yönetebilmek</a:t>
            </a:r>
          </a:p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Operasyonel iyileşmeyi finansal sonuçlarla bağlayabilmek</a:t>
            </a:r>
          </a:p>
          <a:p xmlns:a="http://schemas.openxmlformats.org/drawingml/2006/main">
            <a:pPr algn="l">
              <a:defRPr sz="135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180 günlük kurumsal maliyet dönüşüm planı oluşturabilmek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58E6FF9-47C0-4A37-BC38-202FCC6486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1466850"/>
            <a:ext cx="3429000" cy="4133850"/>
          </a:xfrm>
          <a:prstGeom xmlns:a="http://schemas.openxmlformats.org/drawingml/2006/main" prst="roundRect">
            <a:avLst>
              <a:gd name="adj" fmla="val 7778"/>
            </a:avLst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DFB4599-B1E8-4471-9073-EE5DF7A65A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0" y="1466850"/>
            <a:ext cx="1238250" cy="4133850"/>
          </a:xfrm>
          <a:prstGeom xmlns:a="http://schemas.openxmlformats.org/drawingml/2006/main" prst="roundRect">
            <a:avLst>
              <a:gd name="adj" fmla="val 21538"/>
            </a:avLst>
          </a:prstGeom>
          <a:solidFill xmlns:a="http://schemas.openxmlformats.org/drawingml/2006/main">
            <a:srgbClr val="2E9B57"/>
          </a:solidFill>
          <a:ln xmlns:a="http://schemas.openxmlformats.org/drawingml/2006/main" w="0">
            <a:solidFill>
              <a:srgbClr val="2E9B57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C4B1F98-6E5E-4496-8524-8E2CD0AE14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2038350"/>
            <a:ext cx="2095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Bu eğitim notu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16B3654A-6A9E-43C7-B338-4771BAA3A4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53400" y="2514600"/>
            <a:ext cx="201930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EAF2F7"/>
                </a:solidFill>
                <a:latin typeface="Arial"/>
                <a:ea typeface="Arial"/>
                <a:cs typeface="Arial"/>
              </a:defRPr>
            </a:pPr>
            <a:r>
              <a:t>• Katılımcıya yöntem öğretmek için hazırlanmıştır</a:t>
            </a:r>
          </a:p>
          <a:p xmlns:a="http://schemas.openxmlformats.org/drawingml/2006/main">
            <a:pPr algn="l">
              <a:defRPr sz="1200">
                <a:solidFill>
                  <a:srgbClr val="EAF2F7"/>
                </a:solidFill>
                <a:latin typeface="Arial"/>
                <a:ea typeface="Arial"/>
                <a:cs typeface="Arial"/>
              </a:defRPr>
            </a:pPr>
            <a:r>
              <a:t>• Araçları tek tek tanımlar ve kullanım mantığını açıklar</a:t>
            </a:r>
          </a:p>
          <a:p xmlns:a="http://schemas.openxmlformats.org/drawingml/2006/main">
            <a:pPr algn="l">
              <a:defRPr sz="1200">
                <a:solidFill>
                  <a:srgbClr val="EAF2F7"/>
                </a:solidFill>
                <a:latin typeface="Arial"/>
                <a:ea typeface="Arial"/>
                <a:cs typeface="Arial"/>
              </a:defRPr>
            </a:pPr>
            <a:r>
              <a:t>• Sahaya uygulanabilir kontrol listeleri içerir</a:t>
            </a:r>
          </a:p>
          <a:p xmlns:a="http://schemas.openxmlformats.org/drawingml/2006/main">
            <a:pPr algn="l">
              <a:defRPr sz="1200">
                <a:solidFill>
                  <a:srgbClr val="EAF2F7"/>
                </a:solidFill>
                <a:latin typeface="Arial"/>
                <a:ea typeface="Arial"/>
                <a:cs typeface="Arial"/>
              </a:defRPr>
            </a:pPr>
            <a:r>
              <a:t>• Bir üst seviyeye geçmeden önce referans not olarak kullanılabilir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31FB8C4-7FB6-4B20-B889-EC5B1A135F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133F803-816D-4A7F-AF2B-F6ED427842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Kurumsal Maliyet Düşürme Sistemi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61C9860-72B2-40CD-AF06-5A800B74EB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</a:t>
            </a:r>
          </a:p>
        </p:txBody>
      </p:sp>
    </p:spTree>
    <p:extLst>
      <p:ext uri="{BB962C8B-B14F-4D97-AF65-F5344CB8AC3E}">
        <p14:creationId xmlns:p14="http://schemas.microsoft.com/office/powerpoint/2010/main" val="2034464497"/>
      </p:ext>
    </p:extLst>
  </p:cSld>
</p:sld>
</file>

<file path=ppt\slides\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E9A4EC53-7937-497D-B848-460AC7F59A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853A8E8-6B6D-4DF7-BD16-8FA388B02F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15338F6-6F04-47CD-8A4A-61A525D4B3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ADA8A3A-5B18-412C-83AC-5F4FD903C4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Kurumsal Maliyet Düşürme Sistemi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55FEB69-8819-4036-9A34-1BD5122047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Kayıp olgunluk matrisi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92BF6CA-8CDC-4523-BAA6-0FD5852B49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Kayıp olgunluk matrisi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9CA234A-8166-4C6B-A760-CFA4523C72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İleri seviyede şirketin maliyet yönetme biçimi de ölçülmelidir.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6F67268-C271-44E3-9C90-B25EA65D04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24100"/>
            <a:ext cx="24765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6080744-4433-48C0-AF16-8ED20D5EDB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476500"/>
            <a:ext cx="2247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Alan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A36DC9F-0049-4128-89F5-B0965B4F5A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324100"/>
            <a:ext cx="28575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B14A42D-2716-4F67-90F9-97AC94E59C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2476500"/>
            <a:ext cx="2628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Düşük olgunluk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51B793D-C640-497F-A757-78FD05B9BC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324100"/>
            <a:ext cx="46672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8B76671-979A-4357-A9C5-4E127D43AC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2476500"/>
            <a:ext cx="44386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Yüksek olgunluk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825D344-C79D-4E75-B13A-FB8E9A9CD6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3845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1655E11-18CD-4BE7-B74A-8BD4ABFD83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00990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Görünürlük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17FCFD0-3738-4841-894B-D4628660FE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83845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B516F42-AC91-462B-88B4-BC0C9A835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300990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Dağınık raporlar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BB3E20B-FDD9-4F10-B7D8-0926E0C3AA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3845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C851466-611E-49AB-B83E-08F971B531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00990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Tek portföy görünümü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F3D80CD-6EB0-4149-89C1-8368DF90FC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54330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9954F30F-B4F3-42DD-A27D-BB044B3F08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71475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Aksiyon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2227D5A-A32B-4A40-A50E-F99174CE4E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54330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C811A0E-1123-4534-AB35-300AD43A7E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371475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Çok iş, az kapanış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119AA2C-5D6F-42BB-9B30-F92EBA63F4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54330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574B8EC-045A-42CA-9EE1-A6F7DF2824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71475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Az iş, güçlü kapanış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9A6406A-5E24-410B-A697-2B1ABC6D19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4815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29A202F-EB12-4F9B-9D6D-88AA3B546D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41960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Etki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D5AAEB23-B654-472D-99EB-4E0D916A0A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24815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8BBDD7CD-CAC8-40D9-85D6-84FEF83555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441960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Tahmini tasarruf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9FE87CE9-5622-4249-BA3A-8C982D6004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24815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CABC69AC-A91C-44E7-BE8B-E2898851E4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441960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Doğrulanan tasarruf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80E9B7CC-AC62-4F77-92AC-5767220788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95300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8EE83DC5-75E1-4B47-9980-51C25ED526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12445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Sürdürülebilirlik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5471EAC0-3FBC-433D-B482-2CFBFEF409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95300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0A793233-777F-4511-A7BB-AAE691D3E9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512445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Geri dönen kayıplar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E11BF11D-5844-476C-AD7B-29812FC825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95300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F232E714-4121-4D22-B7E3-37EDD05D43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512445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Standarda bağlanan iyileşme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5D611B62-81D3-4A28-AD51-F4C974CDE7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D1F04D41-1EE2-41BC-BB97-CF921D6C69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Kurumsal Maliyet Düşürme Sistemi / Katılımcı eğitim notu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12F736DD-E044-420C-AD47-A7E016A1E6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10</a:t>
            </a:r>
          </a:p>
        </p:txBody>
      </p:sp>
    </p:spTree>
    <p:extLst>
      <p:ext uri="{BB962C8B-B14F-4D97-AF65-F5344CB8AC3E}">
        <p14:creationId xmlns:p14="http://schemas.microsoft.com/office/powerpoint/2010/main" val="1236472824"/>
      </p:ext>
    </p:extLst>
  </p:cSld>
</p:sld>
</file>

<file path=ppt\slides\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CF5325E0-220F-41FA-81DC-9EDA081409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FAE91D2-08FB-4294-BBE7-4564D73C80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6B01C80-92B3-4AA0-87BD-98D62778E1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A91F5A7-FCEA-4124-AAA6-7B79A1643C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Kurumsal Maliyet Düşürme Sistemi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1DE0D07-2EDE-4C18-BFB2-8C8E6A1E72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Değişim direnci ve maliyet baskısı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F45BC7F-6123-4FDE-92E0-3F02371648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Değişim direnci ve maliyet baskısı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28C7756-C388-4CD5-B1EF-24FBD35A58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Maliyet başlığı yanlış sunulursa ekip savunmaya geçer; ileri seviyede doğru iletişim kritik rol oynar.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F898479-8833-4698-999D-B1124255A0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6933D8B-164C-485F-8A7A-B16BC4AEE2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E7CC"/>
          </a:solidFill>
          <a:ln xmlns:a="http://schemas.openxmlformats.org/drawingml/2006/main" w="0">
            <a:solidFill>
              <a:srgbClr val="FFE7CC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741F937-44B9-40B9-95B0-F0C96E9D2F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Direnç kaynakları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17CAF87-04DB-463C-B748-7D108701C6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Kalite düşecek korkusu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İş yükü artacak algısı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Sürekli tasarruf baskısı hissi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Başarı ölçütünün belirsizliği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E65500B-CB52-48A0-8407-D0977983B8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Doğru yaklaşım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5FF73C8-F639-4A88-89AD-245EC0750B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Kayıp üzerinden konuşmak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Etkiyi somut göstermek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Erken başarıları görünür kılmak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Kalite ve güvenlik kırmızı çizgisini net koymak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C99C233-2D32-4189-9792-57C7C683E1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ACA83B5-3DCF-4F04-ADA6-3FA42C79EB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Kurumsal Maliyet Düşürme Sistemi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F0F5A96-2757-4EE4-95AC-E84FA14823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11</a:t>
            </a:r>
          </a:p>
        </p:txBody>
      </p:sp>
    </p:spTree>
    <p:extLst>
      <p:ext uri="{BB962C8B-B14F-4D97-AF65-F5344CB8AC3E}">
        <p14:creationId xmlns:p14="http://schemas.microsoft.com/office/powerpoint/2010/main" val="448910483"/>
      </p:ext>
    </p:extLst>
  </p:cSld>
</p:sld>
</file>

<file path=ppt\slides\slide12.xml><?xml version="1.0" encoding="utf-8"?>
<p:sld xmlns:p="http://schemas.openxmlformats.org/presentationml/2006/main">
  <p:cSld>
    <p:bg>
      <p:bgPr>
        <a:solidFill xmlns:a="http://schemas.openxmlformats.org/drawingml/2006/main">
          <a:srgbClr val="F4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5BCBA814-C72C-4BFA-9E8C-629985BF3C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179AE28-EDDF-4108-B432-1D1933EC3B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3D8FF29-B88D-4E40-8F0C-C4A99BAA2E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3F010D1-BE01-4F20-8ABA-3CF1A4D405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Kurumsal Maliyet Düşürme Sistemi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8B6A25F-7A3E-4662-A5DE-6449F424A3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180 günlük maliyet dönüşüm planı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E750A50-56E7-4949-9251-19714B0450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180 günlük maliyet dönüşüm planı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7ABAE4E-3E3D-4AB3-BC7F-B582313893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İleri seviyede amaç, maliyet düşürmeyi düzenli yönetim sistemi haline getirmektir.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F5D7136-297C-4F45-B7AC-31C3518004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4E2EC33-6797-4FAC-9CEB-EFEF4D3EE6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4193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İlk 60 gün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5C05265-3599-4BA8-AE9E-39CDF1C8E7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3812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Kayıp portföyünü kur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Temel pano ve karar ritmini başlat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Doğrulama kurallarını yaz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67297EF-8927-4174-B5C3-15E80F156D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8615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8B18475-0CF9-4778-B2D7-56768049FB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957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60-120 gün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82B40A0-C24B-49F2-BD75-8644495B1F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65760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Portföy önceliklerini sadeleştir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Sahiplik ve kapanış kalitesini artır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Finans bağlantısını güçlendir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719D643-4475-447C-B29C-D6CB7C5D9F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7625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1E9C3DD-C6DD-42B4-BFB1-6741807AEF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9720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120-180 gün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37EE16A-C0C2-402F-A5D5-802DD40A64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9339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Sürdürülebilirlik denetimini kur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Tekrar eden kayıpları ayrı programla yönet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Öğrenmeyi yeni alanlara taşı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FB4040A-8EA2-4C02-84A0-8E4FA78DC2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E613756-19E2-4A40-88BB-A6324F5F2D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Kurumsal Maliyet Düşürme Sistemi / Katılımcı eğitim notu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21201AD-3B5D-482A-A96E-BF764915F0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2127380058"/>
      </p:ext>
    </p:extLst>
  </p:cSld>
</p:sld>
</file>

<file path=ppt\slides\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B13E495D-C11C-456D-9445-FE066D91C0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1FF611E-FFBE-4E3A-8284-0AA3315EBE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82683C0-872D-410B-B1C8-9C8B47D7B7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5B6F5A1-E31F-497B-82B0-912969F8C2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Kurumsal Maliyet Düşürme Sistemi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8D7C83B-99EA-47C2-A7FB-D310D6409D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Mini vaka: tasarruf var, kalıcılık yok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B8EBAFF-AD81-47E4-BDCE-6C8CF9EFE5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Mini vaka: tasarruf var, kalıcılık yok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E0B05A5-AF13-4F3A-97B8-D83CA13324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Bazı programlar ilk ay sonuç verir, sonra geri düşer; çünkü sistem değil kampanya gibi yönetilmiştir.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6B7FD70-CB20-4634-B5F0-3AF4988B19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34A1135-077E-44FA-B1AC-6C62520E5F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E4F2E9"/>
          </a:solidFill>
          <a:ln xmlns:a="http://schemas.openxmlformats.org/drawingml/2006/main" w="0">
            <a:solidFill>
              <a:srgbClr val="E4F2E9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B7DD58D-8A5D-43B7-A75C-B226574D88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Başlangıç durumu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8442441-7975-4788-A35D-7042F22871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Hızlı tasarruflar görüldü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Standart yazılmadı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Sahiplik kişide kaldı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3 ay sonra kayıplar geri döndü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BD1A422-4459-4567-A766-A45C755D9F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Öğrenme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F552EAD-5CD1-4713-AD1F-41C9FA7479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Doğrulama şart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Sürdürülebilirlik takibi kurulmalı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Tasarruf dili sistem diliyle bağlanmalı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Kampanya değil yönetim ritmi gerekir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449416D-6670-4645-A0F3-DB39050B42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9D63ECB0-378D-437D-8012-666AFFFB01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Kurumsal Maliyet Düşürme Sistemi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3543BA7-C631-49E0-BE88-FA39954AC3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13</a:t>
            </a:r>
          </a:p>
        </p:txBody>
      </p:sp>
    </p:spTree>
    <p:extLst>
      <p:ext uri="{BB962C8B-B14F-4D97-AF65-F5344CB8AC3E}">
        <p14:creationId xmlns:p14="http://schemas.microsoft.com/office/powerpoint/2010/main" val="2097602353"/>
      </p:ext>
    </p:extLst>
  </p:cSld>
</p:sld>
</file>

<file path=ppt\slides\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F2D75433-684D-4B36-8A48-35488FDE6B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3BED24F-04E9-4ECF-8D09-5E2FD89370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FE11074-784B-4481-A013-7749346957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339A820-F064-4D63-844F-2FECB8150A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Kurumsal Maliyet Düşürme Sistemi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B302784-E735-4894-BC18-8B83C29909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İleri seviye kavram sözlüğü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EF791E8-B585-4C5C-869D-B54D4F7B76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İleri seviye kavram sözlüğü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8025479-B0F3-4566-B759-C2D3D983D6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İleri seviyede maliyet dili, yalnızca tasarruf değil yönetişim ve etki boyutu da taşır.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4AF73BA-1DD1-4285-A524-5D1F05FBF9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47900"/>
            <a:ext cx="4953000" cy="838200"/>
          </a:xfrm>
          <a:prstGeom xmlns:a="http://schemas.openxmlformats.org/drawingml/2006/main" prst="roundRect">
            <a:avLst>
              <a:gd name="adj" fmla="val 20455"/>
            </a:avLst>
          </a:prstGeom>
          <a:solidFill xmlns:a="http://schemas.openxmlformats.org/drawingml/2006/main">
            <a:srgbClr val="F4F6F8"/>
          </a:solidFill>
          <a:ln xmlns:a="http://schemas.openxmlformats.org/drawingml/2006/main" w="0">
            <a:solidFill>
              <a:srgbClr val="F4F6F8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D02418C-4CFD-4D47-980D-A1A64608B3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4193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Portföy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C1DD5F2-10EB-456F-A88C-18D117F7AE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647950"/>
            <a:ext cx="445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Birden fazla maliyet başlığının ortak öncelik mantığıyla yönetilmesi.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5A5BEC5-C068-4B33-A5E3-7D9A77F6B0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2247900"/>
            <a:ext cx="4953000" cy="838200"/>
          </a:xfrm>
          <a:prstGeom xmlns:a="http://schemas.openxmlformats.org/drawingml/2006/main" prst="roundRect">
            <a:avLst>
              <a:gd name="adj" fmla="val 20455"/>
            </a:avLst>
          </a:prstGeom>
          <a:solidFill xmlns:a="http://schemas.openxmlformats.org/drawingml/2006/main">
            <a:srgbClr val="F4F6F8"/>
          </a:solidFill>
          <a:ln xmlns:a="http://schemas.openxmlformats.org/drawingml/2006/main" w="0">
            <a:solidFill>
              <a:srgbClr val="F4F6F8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26EDFCC-1A31-43CE-8245-A5AFCBB460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4193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Etki Doğrulama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ABCA369-9EA8-4108-B641-42BBABEEBD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647950"/>
            <a:ext cx="445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Tasarrufun gerçekten oluşup oluşmadığının kanıtla ölçülmesi.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C05D1C4-7435-49FC-B1CC-E80488AD98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276600"/>
            <a:ext cx="4953000" cy="838200"/>
          </a:xfrm>
          <a:prstGeom xmlns:a="http://schemas.openxmlformats.org/drawingml/2006/main" prst="roundRect">
            <a:avLst>
              <a:gd name="adj" fmla="val 204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60FB71C-FCAD-43CC-A06A-9BCEE517C9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4480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Sürdürülebilirlik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37319B3-F689-4B16-873A-16FD4C6059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676650"/>
            <a:ext cx="445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İyileşmenin geri dönmeden korunması.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67B65BD-1FEB-4217-A351-E87B406EDD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3276600"/>
            <a:ext cx="4953000" cy="838200"/>
          </a:xfrm>
          <a:prstGeom xmlns:a="http://schemas.openxmlformats.org/drawingml/2006/main" prst="roundRect">
            <a:avLst>
              <a:gd name="adj" fmla="val 204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771EE36-1006-4A82-9354-787813D88E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4480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Program Ofisi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A0A024B-30BE-44D7-8C7A-760C13530F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3676650"/>
            <a:ext cx="445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Portföy görünürlüğü ve takip mekanizması.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CCF4218-463F-4370-A06B-EE75D7162A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305300"/>
            <a:ext cx="4953000" cy="838200"/>
          </a:xfrm>
          <a:prstGeom xmlns:a="http://schemas.openxmlformats.org/drawingml/2006/main" prst="roundRect">
            <a:avLst>
              <a:gd name="adj" fmla="val 20455"/>
            </a:avLst>
          </a:prstGeom>
          <a:solidFill xmlns:a="http://schemas.openxmlformats.org/drawingml/2006/main">
            <a:srgbClr val="F4F6F8"/>
          </a:solidFill>
          <a:ln xmlns:a="http://schemas.openxmlformats.org/drawingml/2006/main" w="0">
            <a:solidFill>
              <a:srgbClr val="F4F6F8"/>
            </a:solidFill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5667F68-6213-478D-A3F7-749FF729E3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4767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Kayıp Olgunluğu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BBEE93A-B60A-4962-BA3E-451841672A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705350"/>
            <a:ext cx="445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Şirketin maliyet kayb1n1 tan1ma ve y�netme seviyesi.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395DE44-F190-4098-B84C-5D89F868AA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00750" y="4305300"/>
            <a:ext cx="4953000" cy="838200"/>
          </a:xfrm>
          <a:prstGeom xmlns:a="http://schemas.openxmlformats.org/drawingml/2006/main" prst="roundRect">
            <a:avLst>
              <a:gd name="adj" fmla="val 20455"/>
            </a:avLst>
          </a:prstGeom>
          <a:solidFill xmlns:a="http://schemas.openxmlformats.org/drawingml/2006/main">
            <a:srgbClr val="F4F6F8"/>
          </a:solidFill>
          <a:ln xmlns:a="http://schemas.openxmlformats.org/drawingml/2006/main" w="0">
            <a:solidFill>
              <a:srgbClr val="F4F6F8"/>
            </a:solidFill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969818D-8BB9-4662-AFD0-A3AC1BB751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476750"/>
            <a:ext cx="1714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Kurumsal Pano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680E2B1-E128-4BF1-A0E6-D73796EBD0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4705350"/>
            <a:ext cx="4457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3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Maliyet portföyünü yönetim seviyesinde görünür kılan ekran.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9E2D971D-586D-43BF-A3CD-2D43306809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D280B9A2-49DF-40B2-AF97-6275873C80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Kurumsal Maliyet Düşürme Sistemi / Katılımcı eğitim notu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9E828A07-00E0-489C-BC94-21F658E414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14</a:t>
            </a:r>
          </a:p>
        </p:txBody>
      </p:sp>
    </p:spTree>
    <p:extLst>
      <p:ext uri="{BB962C8B-B14F-4D97-AF65-F5344CB8AC3E}">
        <p14:creationId xmlns:p14="http://schemas.microsoft.com/office/powerpoint/2010/main" val="1959504109"/>
      </p:ext>
    </p:extLst>
  </p:cSld>
</p:sld>
</file>

<file path=ppt\slides\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DA249D94-6ED8-49A3-858C-80C8DE5188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9018733-7A88-41FA-AAF2-DA75503D25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D9F82FF-2670-41EA-9AA0-99841E22BB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2A9E791-42AD-4651-B9AA-ADEAE2DC22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Kurumsal Maliyet Düşürme Sistemi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ED6F2DB-E105-4008-A434-9CF0471533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Finans ile operasyonu aynı masaya getirmek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F7EA3B6-EACA-4CC6-B527-34D539128E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Finans ile operasyonu aynı masaya getirmek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FFFCC03-7810-4A72-B2F3-18FFF28F68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İleri seviyede operasyonun gördüğü kayıp ile finansın gördüğü etki aynı yapı içinde konuşulmalıdır.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D6B9434-1566-4F33-83DD-97678CFCDF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36E8B0B-53D3-442B-BBD4-A484572348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1AF3E63-2184-4179-8E35-7B756DB1FA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Ortak masa gündemi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695200E-6F4D-4541-BBF2-306E481144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Öncelikli kayıp alanı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Beklenen etki büyüklüğü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Doğrulama yöntemi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Kapanış ve sürdürülebilirlik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4AADACF-65AD-4F5A-812A-46AAC8A550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Fayda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2002AFD-ACBE-435D-BBB1-8BCB4507AC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Öncelik netleşir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Tartışma azalır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Etki daha iyi savunulur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Yönetim ilgisi sadeleşir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7171B1B-85BF-44C4-AC1D-DCC7F98133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978EE8D-6499-408C-8CFD-414366BB5D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Kurumsal Maliyet Düşürme Sistemi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E012487-7F5B-4B48-9B26-3A6AA89943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15</a:t>
            </a:r>
          </a:p>
        </p:txBody>
      </p:sp>
    </p:spTree>
    <p:extLst>
      <p:ext uri="{BB962C8B-B14F-4D97-AF65-F5344CB8AC3E}">
        <p14:creationId xmlns:p14="http://schemas.microsoft.com/office/powerpoint/2010/main" val="679436355"/>
      </p:ext>
    </p:extLst>
  </p:cSld>
</p:sld>
</file>

<file path=ppt\slides\slide16.xml><?xml version="1.0" encoding="utf-8"?>
<p:sld xmlns:p="http://schemas.openxmlformats.org/presentationml/2006/main">
  <p:cSld>
    <p:bg>
      <p:bgPr>
        <a:solidFill xmlns:a="http://schemas.openxmlformats.org/drawingml/2006/main">
          <a:srgbClr val="F4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F71D752B-6C9F-4B98-9F0A-259F42F00E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EDFB234-5FEA-4A61-976A-7F1C8084C0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561CFD7-854C-400D-BA5C-11731CB126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6412FC4-0869-4AB7-9F82-A6D119209F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Kurumsal Maliyet Düşürme Sistemi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C52566C-1117-4809-BC99-FFFF640155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Portföyde kaynak dengesi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62D8B27-ACE5-4921-82EE-4BAE3BB883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Portföyde kaynak dengesi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954B12E-A872-479C-A53A-B250386EA3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Çok fazla başlık açmak yerine doğru sayıda yüksek etkili konu seçmek ileri seviyenin temel disiplinidir.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AF22E43-52EA-4BEF-A0A8-5E289E18CA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6D0E35D-D215-47D7-B43B-41DF019B93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4193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Yanlış yaklaşım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F152CD5-F833-4F71-8D3C-5665BE07F2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3812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Herkese biraz iş dağıtmak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Hiçbir başlığa yeterli enerji verememek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Kapanışı zayıflatmak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A2F0CDD-3C7E-42B9-8061-A21172ACEE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8615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6F4B0F0-24B2-4D11-B43B-F53BBC48D0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957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Doğru yaklaşım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1D3EC08-3F79-43AD-A3AB-A001974E3C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65760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Az sayıda kritik başlık seçmek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Net sahiplik vermek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Yönetim ilgisini bölmemek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A836EFD-47EE-4597-97C0-856489B6F3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7625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8ABF528-5FC6-44B0-B6E4-62D343BE00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9720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Beklenen çıktı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12F6D6F-B5CE-43BF-AE06-632CA16310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9339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Daha hızlı kapanış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Daha net görünürlük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Daha güçlü etki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D2E67F0-30B6-4768-A524-A1DA06CC55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AC97002-8DE1-4A2E-847A-8040AAAAB0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Kurumsal Maliyet Düşürme Sistemi / Katılımcı eğitim notu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8E25BF7-50E2-45D2-B69C-014D7DB271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16</a:t>
            </a:r>
          </a:p>
        </p:txBody>
      </p:sp>
    </p:spTree>
    <p:extLst>
      <p:ext uri="{BB962C8B-B14F-4D97-AF65-F5344CB8AC3E}">
        <p14:creationId xmlns:p14="http://schemas.microsoft.com/office/powerpoint/2010/main" val="194260654"/>
      </p:ext>
    </p:extLst>
  </p:cSld>
</p:sld>
</file>

<file path=ppt\slides\slide1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BDF72D64-5367-4DF9-9738-D5ABE54B21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A513BCC-1632-4C04-9347-D720617C1E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C3EE099-A60F-4DA0-B978-9556B4BA4F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BF75613-9B8B-4322-A926-80269B17AB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Kurumsal Maliyet Düşürme Sistemi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1D02BA4-F924-4D2B-8580-2C4DA1A2E4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Etik sınırlar ve kırmızı çizgiler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A03C288-AEF7-4447-93D5-020347D64E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Etik sınırlar ve kırmızı çizgiler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ABB8370-BF03-47F9-B544-A1E5FE6940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Tasarruf baskısı kalite, güvenlik ve çalışan sağlığı sınırını aşmamalıdır.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1CFD966-9CF5-4F7F-AEFD-B65C1B6856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B95A5FA-B739-4DDE-834E-47FA41B86A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E7CC"/>
          </a:solidFill>
          <a:ln xmlns:a="http://schemas.openxmlformats.org/drawingml/2006/main" w="0">
            <a:solidFill>
              <a:srgbClr val="FFE7CC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9784F9B-412C-4A68-84F2-C660B5E098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Kırmızı çizgiler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1FE6DC6-ABCD-4B65-B21F-3CF62AEA71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Güvenlikten ödün vermemek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Kaliteyi gizli maliyet pahasına düşürmemek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Çalışan yükünü plansız büyütmemek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Kısa vadeli kazanç için uzun vadeli kayıp üretmemek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FF37302-EE5F-4C5A-9643-0B6010296D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Yönetim sorusu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08A3205-A966-4737-9AD3-4105E94D5E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Bu tasarruf neyi riske atıyor?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Uzun vadeli etkisi ne?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Müşteri ve çalışan etkisi ölçüldü mü?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Sahadaki davranış nasıl değişecek?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997966C-BA9A-4A2F-922B-7CED24DF61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F65A821-F2AD-4D69-98E8-0C4B506F66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Kurumsal Maliyet Düşürme Sistemi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FEB7BE7-0F2D-4020-9A9E-371103963F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17</a:t>
            </a:r>
          </a:p>
        </p:txBody>
      </p:sp>
    </p:spTree>
    <p:extLst>
      <p:ext uri="{BB962C8B-B14F-4D97-AF65-F5344CB8AC3E}">
        <p14:creationId xmlns:p14="http://schemas.microsoft.com/office/powerpoint/2010/main" val="302507875"/>
      </p:ext>
    </p:extLst>
  </p:cSld>
</p:sld>
</file>

<file path=ppt\slides\slide1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CC05A71A-A56C-4700-9529-8096093E82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D402135-BD0A-4841-B62D-3369F19EFD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41CBC01-7810-40D9-949B-18C73268D9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7723CBC-1724-46D7-86F6-B865B97DBD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Kurumsal Maliyet Düşürme Sistemi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D5DAF2E-0AB8-4ACA-8F12-DF23761BE3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Kurumsal maliyet dönüşüm olgunluk tablosu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8CE3CD0-7834-4648-A1A0-8665BEA399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Kurumsal maliyet dönüşüm olgunluk tablosu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06398F7-4FE0-430D-A263-D411CFBA91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İleri seviyede programın kendisi de olgunluk çerçevesiyle izlenmelidir.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2B00E56-7666-4C53-858C-37BC8154D0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24100"/>
            <a:ext cx="24765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89367E2-C917-4CEC-8935-E221B06625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476500"/>
            <a:ext cx="2247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Başlık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BD66C3E-A993-4E80-A817-8A7245BBA2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324100"/>
            <a:ext cx="28575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7D543BD-04F6-4AF2-A23D-99A4614770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2476500"/>
            <a:ext cx="2628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Başlangıç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E59DADE-F6AC-4094-809B-69FF92157D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324100"/>
            <a:ext cx="46672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144EB90-1C72-4992-A225-4963B4F36E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2476500"/>
            <a:ext cx="44386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Olgun yapı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872B3ED-989B-47AF-833F-B9BBFC4D11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3845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170ECDC-CB2F-4EB9-8FB6-B15CE5C7B8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00990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Görünürlük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6B55BB3-EF40-452E-AD1F-3E079EC316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83845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CE9134A-7C74-4428-BC4A-8FB450A587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300990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Dağınık rapor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863BA6A-4353-4D95-9A7B-A4B0A90D54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3845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431E011-8A56-4FC7-BB57-3617ED033F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00990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Tek portföy panosu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0366073-942F-4410-B28C-FFB294B4EB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54330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0781E1D-1878-4D1E-9313-E1BA641EE7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71475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Doğrulama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C3C3623-B856-4B4D-92AF-ED63ECE6FA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54330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52EB581-2FB7-4384-952D-E28C965846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371475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Tahmini sonuç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7E1F7A9-0348-4711-91D3-5D82E5F6F3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54330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81C987A-7B69-422E-9E71-14969E0019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71475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Kanıtlı etki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1CE27A97-FF1D-4D68-B003-C1499CEB01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4815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2FD0064-66F3-45F6-A696-D19FEF65DF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41960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Sahiplik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9243FD66-9C22-442D-8059-28B01BA53B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24815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5C6E6949-274F-42D6-A05C-2102B0B96E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441960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Belirsiz sorumluluk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28496C39-1510-4B77-B07A-7D44DDAB53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24815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D7446972-5C6A-4A4F-BD2A-25B9976873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441960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Net lider ve takip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503CA427-566C-4CE1-819B-95801C401E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95300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E4395F96-E6AA-4E7A-97EF-E450E819F2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12445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Sürdürülebilirlik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D4B87490-43DD-4BCC-BC34-D1EABD12C4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95300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582A9AAF-6EA1-4FC0-B153-A4F6DEEDC7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512445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Geri dönen kayıplar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BCD6780D-6A72-4EE7-9D3A-681B2D775E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95300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E5580BA2-DC2E-457F-91D0-67424F2DBB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512445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Standarda bağlanan sonuç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F1149BF5-F4E2-4EA2-8683-CD528A8847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A7C29B3C-64F6-4AA0-8C75-D960EC5F63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Kurumsal Maliyet Düşürme Sistemi / Katılımcı eğitim notu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16E4D00D-0A03-4207-BB45-4783DEE7A1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18</a:t>
            </a:r>
          </a:p>
        </p:txBody>
      </p:sp>
    </p:spTree>
    <p:extLst>
      <p:ext uri="{BB962C8B-B14F-4D97-AF65-F5344CB8AC3E}">
        <p14:creationId xmlns:p14="http://schemas.microsoft.com/office/powerpoint/2010/main" val="1709132279"/>
      </p:ext>
    </p:extLst>
  </p:cSld>
</p:sld>
</file>

<file path=ppt\slides\slide1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0BF6D3BB-DB3E-42C0-9CAD-A86E63BF3C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9CA756B1-EC18-47BA-BC08-FBABF7345A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11C6F9D-E192-4A61-9A87-AC0DFE7CC8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1122C22-8F4C-4173-8BBE-0EECEC6C6D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Kurumsal Maliyet Düşürme Sistemi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7D24D7C-08B7-4FB2-8C87-962C876899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Kapanış sonrası öğrenme sistemi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AA76B74-A968-41C6-A51C-3852B8ACAE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Kapanış sonrası öğrenme sistemi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1EFDCA2-A4B0-4431-87ED-FFDB784C3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İleri seviyede kapanan her maliyet başlığı, sonraki programlar için kurumsal öğrenme üretmelidir.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914D18C-3622-48D1-8B4A-B75082B17B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223C894-6918-40F4-921C-3E4E930157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E4F2E9"/>
          </a:solidFill>
          <a:ln xmlns:a="http://schemas.openxmlformats.org/drawingml/2006/main" w="0">
            <a:solidFill>
              <a:srgbClr val="E4F2E9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38E6654-1D6A-44ED-8049-233815EFD3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Toplanan dersler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CA4C68C-083E-4969-B639-0C4711176E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Hangi varsayım doğru çıktı?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Hangi aksiyon zayıf kaldı?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Nerede sürdürülebilirlik sorunu oluştu?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Hangi veri daha erken görülmeliydi?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FD3120F-9FCC-4E68-BB31-0254F12236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Nasıl kullanılır?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94E0B18-A8C1-47AB-9854-4C86AF630E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Yeni portföy seçiminde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Standart güncellemede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Lider eğitiminde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Doğrulama kuralını iyileştirmede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E64A5D4-573C-4891-A3CD-FAC44DC4B3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4C8A35F-0548-4BFF-A2E4-C3294A4C75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Kurumsal Maliyet Düşürme Sistemi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2E93ED8-847B-4BAE-8563-76C5302209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19</a:t>
            </a:r>
          </a:p>
        </p:txBody>
      </p:sp>
    </p:spTree>
    <p:extLst>
      <p:ext uri="{BB962C8B-B14F-4D97-AF65-F5344CB8AC3E}">
        <p14:creationId xmlns:p14="http://schemas.microsoft.com/office/powerpoint/2010/main" val="1344566095"/>
      </p:ext>
    </p:extLst>
  </p:cSld>
</p:sld>
</file>

<file path=ppt\slides\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2A10CADE-2480-4555-B97E-F9B1003BBC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424022C-7F5F-4A52-B114-D1A103A691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C17713B-35FC-4358-8856-1C8BA77B7D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371C17E-8AE6-4D8A-B8A2-6EAF6F657C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Kurumsal Maliyet Düşürme Sistemi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DBA3C49-57C7-4467-B8AC-03A4C439A5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İleri seviyede maliyet yönetimi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C726492-B2E2-4945-8E87-8AD87BE1C9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İleri seviyede maliyet yönetimi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A045648-4885-44BB-92B2-FBD2EF7745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İleri seviye, maliyeti raporlayan değil yöneten sistem kurmayı hedefler.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B330A68-953F-4266-9E11-DC03FA8915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2D8C087-6442-4E97-A782-5335800F16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87B0266-951F-488A-922A-FB43102F29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Sistemin amacı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E9A848D0-B0EF-48CB-8960-9E0D8B4F2F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Kayıpları kurumsal görünür hale getirmek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Önceliklendirmeyi kişiden bağımsızlaştırmak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Operasyon ve finansı aynı tabloda buluşturmak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Sürdürülebilir etkiyi korumak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4C9EBB8-5A2F-4A7C-AEA2-C3D67C1CCD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Olgun yapı işareti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8C92E7E9-01D5-4A4C-ADEE-75CEBF6ABC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Aynı kayıp farklı dillerle anlatılmaz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Etki portföy mantığıyla seçilir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Kapanış sonrası geri dönüş izlenir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Yönetim ritmi standarttır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7D155C9F-CFD5-4992-8F05-54D2552024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114AD42-3018-478B-AE5D-1FBC5172ED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Kurumsal Maliyet Düşürme Sistemi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E82F8F1-2169-4248-ACFF-EFF7DE7712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224132092"/>
      </p:ext>
    </p:extLst>
  </p:cSld>
</p:sld>
</file>

<file path=ppt\slides\slide2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F1B68395-85F4-4835-91AE-C1F0E6F2FA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A385FEE-15A9-4933-9630-4D28F2D744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AB2B925-732D-4331-9678-CAE98D84E0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17BDC2F-18A3-4331-BB4E-CE910A28EA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Kurumsal Maliyet Düşürme Sistemi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9BC8D60-6614-4CB0-934F-0BE54C4848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İleri seviyeden alınacak ana mesajlar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69EB9D0-0DC0-4A97-AD19-14649A20C8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İleri seviyeden alınacak ana mesajlar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BB154F5-BCC2-4718-951D-1C09BC2AC8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İleri seviye, maliyet düşürmeyi tekil aksiyonlardan çıkarıp kurumsal sistem haline getirir.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260095C-7AEF-49A8-9B3C-0DC6A451CF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5048250" cy="3143250"/>
          </a:xfrm>
          <a:prstGeom xmlns:a="http://schemas.openxmlformats.org/drawingml/2006/main" prst="roundRect">
            <a:avLst>
              <a:gd name="adj" fmla="val 7273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36C591F-B19C-4A49-B9AA-28CBB6123B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571750"/>
            <a:ext cx="342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Özet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BBF6BA0-6E00-4158-B900-FA61C584E9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48000"/>
            <a:ext cx="4000500" cy="1714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Kayıplar portföy mantığıyla yönetilmelidir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Operasyon ve finans aynı dilde buluşmalıdır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Doğrulanmayan tasarruf kalıcı değildir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Sürdürülebilirlik sistemi kurulmadan başarı korunmaz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2607EF0-D301-4D97-9ED4-B029B01DA7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209800"/>
            <a:ext cx="5048250" cy="3143250"/>
          </a:xfrm>
          <a:prstGeom xmlns:a="http://schemas.openxmlformats.org/drawingml/2006/main" prst="roundRect">
            <a:avLst>
              <a:gd name="adj" fmla="val 7273"/>
            </a:avLst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0B7387E-1F44-4D69-A890-B25D9A23A9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2571750"/>
            <a:ext cx="2857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Sonraki adım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AED5909-F179-4BC1-82F7-B15437CE6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3048000"/>
            <a:ext cx="4000500" cy="152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E9F0F6"/>
                </a:solidFill>
                <a:latin typeface="Arial"/>
                <a:ea typeface="Arial"/>
                <a:cs typeface="Arial"/>
              </a:defRPr>
            </a:pPr>
            <a:r>
              <a:t>• Bu yapıyı diğer danışmanlık konularına bağla</a:t>
            </a:r>
          </a:p>
          <a:p xmlns:a="http://schemas.openxmlformats.org/drawingml/2006/main">
            <a:pPr algn="l">
              <a:defRPr sz="1275">
                <a:solidFill>
                  <a:srgbClr val="E9F0F6"/>
                </a:solidFill>
                <a:latin typeface="Arial"/>
                <a:ea typeface="Arial"/>
                <a:cs typeface="Arial"/>
              </a:defRPr>
            </a:pPr>
            <a:r>
              <a:t>• Academy ile danışmanlık akışında ortak maliyet dili kur</a:t>
            </a:r>
          </a:p>
          <a:p xmlns:a="http://schemas.openxmlformats.org/drawingml/2006/main">
            <a:pPr algn="l">
              <a:defRPr sz="1275">
                <a:solidFill>
                  <a:srgbClr val="E9F0F6"/>
                </a:solidFill>
                <a:latin typeface="Arial"/>
                <a:ea typeface="Arial"/>
                <a:cs typeface="Arial"/>
              </a:defRPr>
            </a:pPr>
            <a:r>
              <a:t>• Teknik yayınlar ve test altyapısıyla öğrenmeyi tamamla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0079DD7-2BB7-4012-8B34-97CAC8BC86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15100" y="4762500"/>
            <a:ext cx="38100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FF8A00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8A00"/>
                </a:solidFill>
                <a:latin typeface="Arial"/>
                <a:ea typeface="Arial"/>
                <a:cs typeface="Arial"/>
              </a:rPr>
              <a:t>Sanayide Verimlilik, Yönetimde Netlik, Dönüşümde Sonuç.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B197D33-79ED-4C6F-92EE-F099D55AA1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784ED46-A302-4261-ACD2-B3B3D2E178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Kurumsal Maliyet Düşürme Sistemi / Katılımcı eğitim notu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E021E17-1334-4D5A-AC42-6B0680E0C6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20</a:t>
            </a:r>
          </a:p>
        </p:txBody>
      </p:sp>
    </p:spTree>
    <p:extLst>
      <p:ext uri="{BB962C8B-B14F-4D97-AF65-F5344CB8AC3E}">
        <p14:creationId xmlns:p14="http://schemas.microsoft.com/office/powerpoint/2010/main" val="498578256"/>
      </p:ext>
    </p:extLst>
  </p:cSld>
</p:sld>
</file>

<file path=ppt\slides\slide3.xml><?xml version="1.0" encoding="utf-8"?>
<p:sld xmlns:p="http://schemas.openxmlformats.org/presentationml/2006/main">
  <p:cSld>
    <p:bg>
      <p:bgPr>
        <a:solidFill xmlns:a="http://schemas.openxmlformats.org/drawingml/2006/main">
          <a:srgbClr val="F4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082F3ECC-8F32-4DFD-93C0-8986118FE0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A1DC116-9EDF-456C-B4F7-3BCC213AAE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228CDB9-A129-4C6B-B7E7-DA12B8A97E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E5A0B4E-B129-4A52-A976-1CBD2EB6B7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Kurumsal Maliyet Düşürme Sistemi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A741C49-6C8D-479C-AD3F-9802BECFB1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Kayıp portföyü yaklaşımı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21FAA75-8412-4F78-89E2-685333A029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Kayıp portföyü yaklaşımı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295D6A8-2A78-42FA-9CAE-87A02F696F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İleri seviyede maliyet düşürme tek bir proje listesi değil, yönetilen bir kayıp portföyüdür.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312D984-5044-4F3C-9971-FA69DA6A0E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A590722-937E-41C0-89DA-EDD46ED287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4193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Portföy mantığı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1A9C29D-D528-44D3-AE50-DB0E262D93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3812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Benzer kayıpları grupla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Toplam etkiyi gör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Kaynak dağılımını buna göre yap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F014A3C-98F1-4C9A-8F05-6FBF8A8B8F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8615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2587211-C572-43B8-8142-6898990ECD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957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Ayrım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84B2A86-68A5-4101-876A-6FEA0AC5EA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65760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Hızlı kazanım portföyü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Yapısal dönüşüm portföyü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Risk azaltma portföyü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74DC58C-6738-4CA5-B944-F70726F055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7625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5F8BF95-8615-49AE-860B-39EB2A821D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9720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Beklenen sonuç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9A1C6EC-89AB-42AB-B7D9-197EC42CD0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9339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Az ama yüksek etkili gündem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Daha net kaynak kararı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Daha güçlü yönetim ilgisi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1915378-7CC5-4600-9026-C43CE68114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4E4497E-D0E8-4A25-AAD0-7578B05D3F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Kurumsal Maliyet Düşürme Sistemi / Katılımcı eğitim notu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F24DDDE-8B0A-4C70-AF1E-B169DC84C1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400749132"/>
      </p:ext>
    </p:extLst>
  </p:cSld>
</p:sld>
</file>

<file path=ppt\slides\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051CB842-7AB9-4AE9-B1C9-1847446A10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E2FCB4F-A419-4331-9D1C-8558AC9E89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94C35D6-EA9C-41DD-BE3B-6B75F684ED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75ACB73-9850-45CC-A217-EC766736B9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Kurumsal Maliyet Düşürme Sistemi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2DA06B1-1D52-4AA4-B7FD-8E3D2B75BD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Yönetişim ve karar ritmi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5BEBFCB-401D-49C7-B7A3-161537F6E9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Yönetişim ve karar ritmi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E936BE0-0AC0-4E55-A816-E7625405AB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İleri seviyede maliyet programı düzenli gözden geçirme ve karar kapılarıyla yürütülmelidir.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6F42513-F2D9-4447-8128-9310516F03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AD84CB4-8881-421E-8754-5A5D2530E8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E7CC"/>
          </a:solidFill>
          <a:ln xmlns:a="http://schemas.openxmlformats.org/drawingml/2006/main" w="0">
            <a:solidFill>
              <a:srgbClr val="FFE7CC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1CD4BFF-EB6C-414B-B1FB-DC38016991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Karar katmanları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F099118-D78D-43F1-BB78-BB015FCBCE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Aksiyon sahipliği seviyesi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Bölüm yönetimi seviyesi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Fabrika / icra seviyesi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Finans doğrulama seviyesi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61CFC5C-3B9E-4855-9DDF-99F97C4AF6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Neden kritik?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81F472E-C636-4B75-BE0D-F2F1001627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Aynı kaybın farklı yerlerde kaybolmasını önler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Karar hızını artırır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Etki doğrulamasını disipline eder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Proje kalabalığını sadeleştirir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4E6987C-83E6-4081-A5D9-23FD6D2B9C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FA8A8AE-3936-466B-94B4-E47686F925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Kurumsal Maliyet Düşürme Sistemi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7501028-8832-4081-B5B8-FF90AD4593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780306914"/>
      </p:ext>
    </p:extLst>
  </p:cSld>
</p:sld>
</file>

<file path=ppt\slides\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9B90BADC-3247-4F44-80D5-A76ED8008F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B63D59D-7659-4BF5-8EA8-DB804D3964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F8BEFA2-400B-4B2B-B9E3-1242275CC7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C8C44A6-F64E-414B-B38D-C2EB220EBC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Kurumsal Maliyet Düşürme Sistemi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7F5AEE0-D41B-46E4-A136-6D0B021662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Kurumsal maliyet panosu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CF9832B-CA87-4B06-8D44-63505A4988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Kurumsal maliyet panosu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794858E-8A89-486A-A7F9-A3AA7C6560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İleri seviyede pano sadece toplam tasarrufu değil, portföy ve sürdürülebilirliği de göstermelidir.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122EFAE-6BE8-4DB0-B31F-1AAE74A3A6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324100"/>
            <a:ext cx="24765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0CCED45-EBF2-4450-BC6D-78727F43D2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476500"/>
            <a:ext cx="2247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Alan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FC6C0B1-E2E9-4A3F-8A99-8A720FEA51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324100"/>
            <a:ext cx="28575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AB8C75D-AED9-4695-9096-6C9CB8AB8D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2476500"/>
            <a:ext cx="26289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Gösterge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84E05BF-ED85-44B4-9FA6-3FB5195425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324100"/>
            <a:ext cx="46672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C0AA88E-34CD-449C-BEF6-F6AED57B9A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2476500"/>
            <a:ext cx="44386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12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Yönetim sorusu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6FADCF0-7136-466C-951E-A4EDA5EEFB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3845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14B36D2-0EFA-4180-9E04-ACA45341A0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00990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Portföy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166995C-FDAE-40CD-B8F8-10E43206A2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83845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D958CB9-3042-49AD-B06B-EEB842C42B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300990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Açık / kapanan başlık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25CF1BD-FC04-4EA1-BB99-32D8C6200E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283845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FC55BF2-5CE8-471D-AEB4-A7316270B0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00990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Doğru başlıklara mı çalışıyoruz?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3D9A168-D25C-44D8-B069-EF8C9B83BA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54330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8686E74-4D3C-41C9-8425-5B2B159FFB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71475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Etki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6B1C88E-B09E-440C-A868-29A79E24C1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54330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285878C-3C60-4AA4-B193-5026721DE9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371475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Doğrulanan tasarruf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78F563E-81E7-4FB2-9C11-BF8E5B7304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54330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FE36450-1F59-4CE5-A352-7095CA1127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71475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Gerçek sonuç oluştu mu?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D54F968-657B-468C-9215-77DDC7E7C2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24815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632CC35-9DDB-42A6-B087-9C85F40DF3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441960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Risk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6648963C-D12D-4D5B-8DEB-335320A28E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24815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0D74F201-3D0C-4589-935F-2C1506B883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441960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Tekrar eden kayıp alanı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0A2FA391-CA0E-4988-A616-78B1BBC6CC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24815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F6F8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EB62B980-88F4-4426-9227-437597DC5A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441960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Kapanan iş geri döndü mü?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3008B0D9-F6FD-4021-A229-88B0501E91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953000"/>
            <a:ext cx="2476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2646AABA-7B86-4CF5-ADC8-91958489B6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124450"/>
            <a:ext cx="2247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ctr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333333"/>
                </a:solidFill>
                <a:latin typeface="Arial"/>
                <a:ea typeface="Arial"/>
                <a:cs typeface="Arial"/>
              </a:rPr>
              <a:t>Süre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2261A88A-F86C-4DFE-8DA4-3D714FC602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953000"/>
            <a:ext cx="285750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C0E3661A-A51A-4C75-A30D-E5FF25B16A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5124450"/>
            <a:ext cx="2628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Planlanan / gerçekleşen zaman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6BBB959F-A71C-4345-BB2F-E9309ABC73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953000"/>
            <a:ext cx="4667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D9E2EA"/>
            </a:solidFill>
          </a:ln>
        </p:spPr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636A6D5C-F4A1-4C87-ACD1-AA86D4EC91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5124450"/>
            <a:ext cx="44386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9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Enerji doğru yerde mi harcanıyor?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AD0294F2-084D-40E0-A1FA-BE6EFBEB6A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8AB363A2-D476-42F3-BEDC-CD116AB069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Kurumsal Maliyet Düşürme Sistemi / Katılımcı eğitim notu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60059B7D-4863-4164-B7F6-8C80B30047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5</a:t>
            </a:r>
          </a:p>
        </p:txBody>
      </p:sp>
    </p:spTree>
    <p:extLst>
      <p:ext uri="{BB962C8B-B14F-4D97-AF65-F5344CB8AC3E}">
        <p14:creationId xmlns:p14="http://schemas.microsoft.com/office/powerpoint/2010/main" val="70671226"/>
      </p:ext>
    </p:extLst>
  </p:cSld>
</p:sld>
</file>

<file path=ppt\slides\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92AE8494-CC06-4ED5-9741-C784606467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CC2EA35-1309-4E80-B106-CB579E80CC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2CB17AE-310B-4FFE-BF6C-995B090FDC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9B702CD-ECD5-4E93-BC8F-0D61AB4C6D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Kurumsal Maliyet Düşürme Sistemi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3001085E-6970-4638-8EA8-8D39496DBA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Operasyonel etkiyi finansala bağlamak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F08C02F-039F-431C-B3F6-ED473E18C2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Operasyonel etkiyi finansala bağlamak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9E427B5-3D49-4B0B-9A80-0FC3BBAF30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İleri seviyede yönetim, hurda ve duruş gibi sinyalleri mali sonuçlarla ilişkilendirebilmelidir.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DC5B749-0EC0-4872-B05A-B96BF62682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D8CE3CA-D7DC-401D-8BA6-9573D15DAA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E4F2E9"/>
          </a:solidFill>
          <a:ln xmlns:a="http://schemas.openxmlformats.org/drawingml/2006/main" w="0">
            <a:solidFill>
              <a:srgbClr val="E4F2E9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0E9C4A4-8444-4AA7-8CFA-46AC169949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Operasyon sinyali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45C5B97-B8A7-406E-8AE0-B037B97449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Hurda oranı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Duruş süresi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Fazla mesai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Enerji kullanımı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8D68FD2-DE94-4D21-AFF4-061FB09977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Finansal soru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2D168EB-4E74-4658-96EF-BDEE4DE27E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Bunun para etkisi ne?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Tekrarladığında ne kadar büyüyor?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Bu alan bütçeyi nasıl etkiliyor?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Kalıcı çözümün geri dönüşü ne olur?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5E2979C-78EE-4567-9F79-05E6BC66CE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0C8601A-08CD-4B14-8760-23735D4A04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Kurumsal Maliyet Düşürme Sistemi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62AEDCA-2403-4015-A3B2-A70FFDCC8F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val="2017907108"/>
      </p:ext>
    </p:extLst>
  </p:cSld>
</p:sld>
</file>

<file path=ppt\slides\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C5F3DACD-0B78-4EFA-ACAC-F6262C944E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F03B5C8-3796-4506-92BC-A628AEEFDC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567723B-2C73-4D7C-B604-BA09D90411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711EC86-239D-44B2-9EE1-0191D3FAE2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Kurumsal Maliyet Düşürme Sistemi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F90325B-9C3B-4DCE-B84C-EFFAC2CD9C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Sürdürülebilirlik kontrolü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A47D23A-D911-4736-9136-7EEE4C9F29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Sürdürülebilirlik kontrolü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0E75954-7011-44D8-92B0-97EB40EB16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Tasarruf ilk ay görünse de sistem kurulmazsa kayıp geri döner; ileri seviye bu geri dönüşü engellemeyi hedefler.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07BB1C4-4BD4-40E9-B3DC-67AD8C0B38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FD97179-E60F-4080-B946-FE621A264E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4D94B1A-9B4C-467E-B8E5-69B89CFFB9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Kontrol edilir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5278AB8-8EF3-4664-A974-052F5F3A54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Yeni standart yazıldı mı?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Sorumluluk net mi?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Etki belirli aralıklarla yeniden ölçülüyor mu?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Aynı kayıp başka yerde ortaya çıktı mı?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20D7D73-BA70-4159-BB5B-32648FF952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Zayıf sürdürülebilirlik işareti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896946D-F371-4221-AAC6-CA8CF36E8E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Kapanan başlık geri dönüyor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Sadece proje ekibi biliyor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Yönetim ilgisi kaybolunca sonuç düşüyor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Eski alışkanlıklar tekrar baskın hale geliyor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3713086-9665-4CD4-ADA8-9264A79628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51BE56F-278E-499A-B27B-2137F10C8B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Kurumsal Maliyet Düşürme Sistemi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4BD22F7-27C1-4FE7-A9D2-DF63EBEAEE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7</a:t>
            </a:r>
          </a:p>
        </p:txBody>
      </p:sp>
    </p:spTree>
    <p:extLst>
      <p:ext uri="{BB962C8B-B14F-4D97-AF65-F5344CB8AC3E}">
        <p14:creationId xmlns:p14="http://schemas.microsoft.com/office/powerpoint/2010/main" val="1040669316"/>
      </p:ext>
    </p:extLst>
  </p:cSld>
</p:sld>
</file>

<file path=ppt\slides\slide8.xml><?xml version="1.0" encoding="utf-8"?>
<p:sld xmlns:p="http://schemas.openxmlformats.org/presentationml/2006/main">
  <p:cSld>
    <p:bg>
      <p:bgPr>
        <a:solidFill xmlns:a="http://schemas.openxmlformats.org/drawingml/2006/main">
          <a:srgbClr val="F4F6F8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B90D878F-CECC-4A23-9822-231553114A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2177DB2-272D-4BE8-AD60-E65DB04B5A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F91D689-D22D-418F-A254-6A427BE42C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9DC1FCF-1D30-4B9C-8DED-8371089D43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Kurumsal Maliyet Düşürme Sistemi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03590DA-543E-4E57-A691-02F1B343EF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Maliyet program ofisi mantığı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EDF41EE-AC6A-433F-A5B2-EFBDBB13AC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Maliyet program ofisi mantığı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2C37155-F34B-48F1-97A8-56FDF0BB85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İleri seviyede bir merkez yapı, maliyet programını takip edebilir; ama sahadaki sahipliği elinden almadan.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2031FAC-D26A-43E4-A63B-8E1A19F392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98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106F14F-5AA3-4696-8609-55A1DCE92C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4193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Görev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36F032C-86B9-4D31-AD55-A9F40B32B8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3812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Portföy görünürlüğü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Etki takibi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Yönetim raporu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Tekrar eden kayıpların izlenmesi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A7BC61E-618A-4C44-87BE-1C2F5D5273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8615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EAF0F6"/>
          </a:solidFill>
          <a:ln xmlns:a="http://schemas.openxmlformats.org/drawingml/2006/main" w="0">
            <a:solidFill>
              <a:srgbClr val="EAF0F6"/>
            </a:solidFill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CE56F9B-ACCD-42F4-AECB-FB95CE49CE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69570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Yapmaması gereken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5AEAB97-C29F-44A7-BA20-69280322F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365760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Tüm çözümü merkezden yazmak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Saha sahipliğini zayıflatmak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Sadece rapor üretmek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FB89DE4-8013-4FCF-95C4-B00AE603FC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762500"/>
            <a:ext cx="10572750" cy="1066800"/>
          </a:xfrm>
          <a:prstGeom xmlns:a="http://schemas.openxmlformats.org/drawingml/2006/main" prst="roundRect">
            <a:avLst>
              <a:gd name="adj" fmla="val 1607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9AEDFAF-1B9C-4927-AA6D-8F4D7ACFBE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972050"/>
            <a:ext cx="2286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3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Başarı ölçütü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F2401DD-42AB-4B54-9F82-15A7E55226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4933950"/>
            <a:ext cx="7620000" cy="723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Net öncelik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Hızlı karar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Daha az dağınık proje</a:t>
            </a:r>
          </a:p>
          <a:p xmlns:a="http://schemas.openxmlformats.org/drawingml/2006/main">
            <a:pPr algn="l">
              <a:defRPr sz="1088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Doğrulanan kalıcı etki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EAA550F-DDF4-4D99-AC0C-6A0FEF42B9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CF19727-3982-4130-90FF-1A303372E8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Kurumsal Maliyet Düşürme Sistemi / Katılımcı eğitim notu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52EADB0-3F25-4F91-A857-833ECF899B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8</a:t>
            </a:r>
          </a:p>
        </p:txBody>
      </p:sp>
    </p:spTree>
    <p:extLst>
      <p:ext uri="{BB962C8B-B14F-4D97-AF65-F5344CB8AC3E}">
        <p14:creationId xmlns:p14="http://schemas.microsoft.com/office/powerpoint/2010/main" val="798480595"/>
      </p:ext>
    </p:extLst>
  </p:cSld>
</p:sld>
</file>

<file path=ppt\slides\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" name="">
            <a:extLst xmlns:a="http://schemas.openxmlformats.org/drawingml/2006/main">
              <a:ext uri="{FF2B5EF4-FFF2-40B4-BE49-F238E27FC236}">
                <a16:creationId xmlns:a16="http://schemas.microsoft.com/office/drawing/2014/main" id="{6AD569A0-58C8-4F4A-9C8F-53E47DC358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F2D52"/>
          </a:solidFill>
          <a:ln xmlns:a="http://schemas.openxmlformats.org/drawingml/2006/main" w="0">
            <a:solidFill>
              <a:srgbClr val="0F2D52"/>
            </a:solidFill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0F31D09-4BAA-40C5-AFE9-A8456E52EE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266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Ege Advisory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E8D9A0D-4E46-4AA0-B4BD-5B0FB55CDA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476250"/>
            <a:ext cx="2476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750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STRATEGY &amp; OPERATIONS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385D5B0-0C43-4DF7-AD27-28E88C3B91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190500"/>
            <a:ext cx="74295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80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Kurumsal Maliyet Düşürme Sistemi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6C14FFA-0CBB-4A6D-8B2C-DF56BE4865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10000" y="495300"/>
            <a:ext cx="7429500" cy="152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825">
                <a:solidFill>
                  <a:srgbClr val="D9E4EE"/>
                </a:solidFill>
                <a:latin typeface="Arial"/>
                <a:ea typeface="Arial"/>
                <a:cs typeface="Arial"/>
              </a:defRPr>
            </a:pPr>
            <a:r>
              <a:t>Maliyet kültürü ve liderlik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1650C43-9720-4BC2-B948-3B1B368AB2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1200150"/>
            <a:ext cx="7239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225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225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Maliyet kültürü ve liderlik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66A554B-6D62-4BE0-8E7D-459920E39F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676400"/>
            <a:ext cx="819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00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İleri seviyede maliyet düşürme programı, yalnızca proje değil liderlik davranışı konusudur.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6CC672E-8253-4159-82F5-8107306428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solidFill>
              <a:srgbClr val="FFFFFF"/>
            </a:solidFill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15843D2-2A67-4ED5-9B9F-669B472A2F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66950"/>
            <a:ext cx="5105400" cy="361950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DDF6F4"/>
          </a:solidFill>
          <a:ln xmlns:a="http://schemas.openxmlformats.org/drawingml/2006/main" w="0">
            <a:solidFill>
              <a:srgbClr val="DDF6F4"/>
            </a:solidFill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D8D78D7F-3744-400E-B111-72F83154DE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Liderlik davranışı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C9FADE4-0F1A-4BE3-A8A1-84F5827BBF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Veriye dayalı öncelik koymak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Tasarrufu kalite ve güvenlikten ayrı görmemek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Etkiyi düzenli sormak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Standart dışını görünür kılmak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8A1497F-CC47-466B-8DAF-607557842E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609850"/>
            <a:ext cx="32385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500">
                <a:solidFill>
                  <a:srgbClr val="0F2D52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0F2D52"/>
                </a:solidFill>
                <a:latin typeface="Arial"/>
                <a:ea typeface="Arial"/>
                <a:cs typeface="Arial"/>
              </a:rPr>
              <a:t>Kültür riski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E7FED6D-F488-46B4-8A35-3253F9ED8E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067050"/>
            <a:ext cx="4095750" cy="2381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Yalnızca baskı kurmak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Tasarrufu geçici kampanya gibi görmek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Finans ve operasyonu karşı karşıya getirmek</a:t>
            </a:r>
          </a:p>
          <a:p xmlns:a="http://schemas.openxmlformats.org/drawingml/2006/main">
            <a:pPr algn="l">
              <a:defRPr sz="1275">
                <a:solidFill>
                  <a:srgbClr val="333333"/>
                </a:solidFill>
                <a:latin typeface="Arial"/>
                <a:ea typeface="Arial"/>
                <a:cs typeface="Arial"/>
              </a:defRPr>
            </a:pPr>
            <a:r>
              <a:t>• Başarıyı doğrulamadan ilan etmek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EB4D132-D2D3-403A-A5F7-49EC151BFF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" y="6515100"/>
            <a:ext cx="112395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E2EA"/>
          </a:solidFill>
          <a:ln xmlns:a="http://schemas.openxmlformats.org/drawingml/2006/main" w="0">
            <a:solidFill>
              <a:srgbClr val="D9E2EA"/>
            </a:solidFill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4377F28-BEEC-4380-AF48-1275AEA80F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6572250"/>
            <a:ext cx="40005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l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Kurumsal Maliyet Düşürme Sistemi / Katılımcı eğitim notu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5E5C0DC1-9134-44B2-81F5-3AB8A661A9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572250"/>
            <a:ext cx="381000" cy="133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</a:ln>
        </p:spPr>
        <p:txBody>
          <a:bodyPr xmlns:a="http://schemas.openxmlformats.org/drawingml/2006/main" anchor="t"/>
          <a:lstStyle xmlns:a="http://schemas.openxmlformats.org/drawingml/2006/main"/>
          <a:p xmlns:a="http://schemas.openxmlformats.org/drawingml/2006/main">
            <a:pPr algn="r">
              <a:defRPr sz="675">
                <a:solidFill>
                  <a:srgbClr val="607286"/>
                </a:solidFill>
                <a:latin typeface="Arial"/>
                <a:ea typeface="Arial"/>
                <a:cs typeface="Arial"/>
              </a:defRPr>
            </a:pPr>
            <a:r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447015446"/>
      </p:ext>
    </p:extLst>
  </p:cSld>
</p:sld>
</file>

<file path=ppt\tableStyles.xml><?xml version="1.0" encoding="utf-8"?>
<a:tblStyleLst xmlns:a="http://schemas.openxmlformats.org/drawingml/2006/main" def="{5C22544A-7EE6-4342-B048-85BDC9FD1C3A}"/>
</file>

<file path=ppt\theme\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solidFill>
          <a:schemeClr val="dk1"/>
        </a:solidFill>
        <a:solidFill>
          <a:schemeClr val="accent1"/>
        </a:soli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\viewProps.xml><?xml version="1.0" encoding="utf-8"?>
<p:viewPr xmlns:p="http://schemas.openxmlformats.org/presentationml/2006/main">
  <p:normalViewPr>
    <p:restoredLeft sz="15611"/>
    <p:restoredTop sz="94658"/>
  </p:normalViewPr>
  <p:slideViewPr>
    <p:cSldViewPr snapToGrid="0">
      <p:cViewPr varScale="1">
        <p:scale>
          <a:sx xmlns:a="http://schemas.openxmlformats.org/drawingml/2006/main" n="120" d="100"/>
          <a:sy xmlns:a="http://schemas.openxmlformats.org/drawingml/2006/main" n="120" d="100"/>
        </p:scale>
        <p:origin x="800" y="184"/>
      </p:cViewPr>
      <p:guideLst/>
    </p:cSldViewPr>
  </p:slideViewPr>
  <p:notesTextViewPr>
    <p:cViewPr>
      <p:scale>
        <a:sx xmlns:a="http://schemas.openxmlformats.org/drawingml/2006/main" n="1" d="1"/>
        <a:sy xmlns:a="http://schemas.openxmlformats.org/drawingml/2006/main" n="1" d="1"/>
      </p:scale>
      <p:origin x="0" y="0"/>
    </p:cViewPr>
  </p:notesTextViewPr>
  <p:gridSpacing cx="76200" cy="76200"/>
</p:viewPr>
</file>