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\.rels>&#65279;<?xml version="1.0" encoding="utf-8"?><Relationships xmlns="http://schemas.openxmlformats.org/package/2006/relationships"><Relationship Type="http://schemas.openxmlformats.org/package/2006/relationships/metadata/core-properties" Target="/docProps/core.xml" Id="R28aafff4bd704ec5" /><Relationship Type="http://schemas.openxmlformats.org/officeDocument/2006/relationships/extended-properties" Target="/docProps/app.xml" Id="R6cd8812d1ac945fa" /><Relationship Type="http://schemas.openxmlformats.org/officeDocument/2006/relationships/officeDocument" Target="/ppt/presentation.xml" Id="Rea8eda6feb224455" /></Relationships>
</file>

<file path=docProps\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\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2026-06-03T14:40:19.7180000Z</dcterms:created>
  <dcterms:modified xsi:type="dcterms:W3CDTF">2026-06-03T14:40:19.7180000Z</dcterms:modified>
</coreProperties>
</file>

<file path=ppt\_rels\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3bf36b16a154d62" /><Relationship Type="http://schemas.openxmlformats.org/officeDocument/2006/relationships/slideMaster" Target="/ppt/slideMasters/slideMaster1.xml" Id="Rd1ba1cae904d4c72" /><Relationship Type="http://schemas.openxmlformats.org/officeDocument/2006/relationships/notesMaster" Target="/ppt/notesMasters/notesMaster1.xml" Id="Raf9f53f1100f45f6" /><Relationship Type="http://schemas.openxmlformats.org/officeDocument/2006/relationships/presProps" Target="/ppt/presProps.xml" Id="R004ec89feab74c21" /><Relationship Type="http://schemas.openxmlformats.org/officeDocument/2006/relationships/viewProps" Target="/ppt/viewProps.xml" Id="Raa9892cd75db4bad" /><Relationship Type="http://schemas.openxmlformats.org/officeDocument/2006/relationships/tableStyles" Target="/ppt/tableStyles.xml" Id="Ra8d705b0c1664b98" /><Relationship Type="http://schemas.openxmlformats.org/officeDocument/2006/relationships/slide" Target="/ppt/slides/slide1.xml" Id="R66ae9889ba754a27" /><Relationship Type="http://schemas.openxmlformats.org/officeDocument/2006/relationships/slide" Target="/ppt/slides/slide2.xml" Id="Rbff8c5fcc3d04066" /><Relationship Type="http://schemas.openxmlformats.org/officeDocument/2006/relationships/slide" Target="/ppt/slides/slide3.xml" Id="R35dd0ca9a9bb4ef1" /><Relationship Type="http://schemas.openxmlformats.org/officeDocument/2006/relationships/slide" Target="/ppt/slides/slide4.xml" Id="R352937720c844b06" /><Relationship Type="http://schemas.openxmlformats.org/officeDocument/2006/relationships/slide" Target="/ppt/slides/slide5.xml" Id="Raffee1485ea64629" /><Relationship Type="http://schemas.openxmlformats.org/officeDocument/2006/relationships/slide" Target="/ppt/slides/slide6.xml" Id="R5d6ef35842ce4fa0" /><Relationship Type="http://schemas.openxmlformats.org/officeDocument/2006/relationships/slide" Target="/ppt/slides/slide7.xml" Id="R076342be2eaa4380" /><Relationship Type="http://schemas.openxmlformats.org/officeDocument/2006/relationships/slide" Target="/ppt/slides/slide8.xml" Id="Rabe7eb21d3aa42f9" /><Relationship Type="http://schemas.openxmlformats.org/officeDocument/2006/relationships/slide" Target="/ppt/slides/slide9.xml" Id="R1f538995a6074914" /><Relationship Type="http://schemas.openxmlformats.org/officeDocument/2006/relationships/slide" Target="/ppt/slides/slide10.xml" Id="R82a77285363b4155" /><Relationship Type="http://schemas.openxmlformats.org/officeDocument/2006/relationships/slide" Target="/ppt/slides/slide11.xml" Id="R960bd3c5cc934323" /><Relationship Type="http://schemas.openxmlformats.org/officeDocument/2006/relationships/slide" Target="/ppt/slides/slide12.xml" Id="R8f0601d5f32e4562" /><Relationship Type="http://schemas.openxmlformats.org/officeDocument/2006/relationships/slide" Target="/ppt/slides/slide13.xml" Id="Rad00369d1e154c59" /><Relationship Type="http://schemas.openxmlformats.org/officeDocument/2006/relationships/slide" Target="/ppt/slides/slide14.xml" Id="R9ff2b844b162490e" /><Relationship Type="http://schemas.openxmlformats.org/officeDocument/2006/relationships/slide" Target="/ppt/slides/slide15.xml" Id="Rd5eaab1474224a4b" /><Relationship Type="http://schemas.openxmlformats.org/officeDocument/2006/relationships/slide" Target="/ppt/slides/slide16.xml" Id="Raae33169f9d74052" /><Relationship Type="http://schemas.openxmlformats.org/officeDocument/2006/relationships/slide" Target="/ppt/slides/slide17.xml" Id="R9e9f348c6105414b" /><Relationship Type="http://schemas.openxmlformats.org/officeDocument/2006/relationships/slide" Target="/ppt/slides/slide18.xml" Id="R6eedbf9c78b84f12" /><Relationship Type="http://schemas.openxmlformats.org/officeDocument/2006/relationships/slide" Target="/ppt/slides/slide19.xml" Id="R751834eae48c447c" /><Relationship Type="http://schemas.openxmlformats.org/officeDocument/2006/relationships/slide" Target="/ppt/slides/slide20.xml" Id="R4e2c4107ac4f40b8" /></Relationships>
</file>

<file path=ppt\notesMasters\_rels\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c2ff96e9a00438c" /></Relationships>
</file>

<file path=ppt\notesMasters\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\notesMasters\theme\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notesSlides\_rels\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9e67e3a41864112" /><Relationship Type="http://schemas.openxmlformats.org/officeDocument/2006/relationships/notesMaster" Target="/ppt/notesMasters/notesMaster1.xml" Id="R135d6d3f1b624596" /></Relationships>
</file>

<file path=ppt\notesSlides\_rels\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1ed41dffeab4398" /><Relationship Type="http://schemas.openxmlformats.org/officeDocument/2006/relationships/notesMaster" Target="/ppt/notesMasters/notesMaster1.xml" Id="Rf2c0907a589a4c42" /></Relationships>
</file>

<file path=ppt\notesSlides\_rels\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7234ae0d6e64bcb" /><Relationship Type="http://schemas.openxmlformats.org/officeDocument/2006/relationships/notesMaster" Target="/ppt/notesMasters/notesMaster1.xml" Id="R823b840f64154e22" /></Relationships>
</file>

<file path=ppt\notesSlides\_rels\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154e5d43baaf4019" /><Relationship Type="http://schemas.openxmlformats.org/officeDocument/2006/relationships/notesMaster" Target="/ppt/notesMasters/notesMaster1.xml" Id="Redaf5e814e93458e" /></Relationships>
</file>

<file path=ppt\notesSlides\_rels\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80d0b84b196f45c5" /><Relationship Type="http://schemas.openxmlformats.org/officeDocument/2006/relationships/notesMaster" Target="/ppt/notesMasters/notesMaster1.xml" Id="Rf1a3c435688d4821" /></Relationships>
</file>

<file path=ppt\notesSlides\_rels\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6e02d30d5db74355" /><Relationship Type="http://schemas.openxmlformats.org/officeDocument/2006/relationships/notesMaster" Target="/ppt/notesMasters/notesMaster1.xml" Id="R65c149e8f39f419f" /></Relationships>
</file>

<file path=ppt\notesSlides\_rels\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ffab5719e84d4e82" /><Relationship Type="http://schemas.openxmlformats.org/officeDocument/2006/relationships/notesMaster" Target="/ppt/notesMasters/notesMaster1.xml" Id="R2d89b85ba9a74a04" /></Relationships>
</file>

<file path=ppt\notesSlides\_rels\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5ff11ead11e04c7a" /><Relationship Type="http://schemas.openxmlformats.org/officeDocument/2006/relationships/notesMaster" Target="/ppt/notesMasters/notesMaster1.xml" Id="Rc0335ef05b8f42b4" /></Relationships>
</file>

<file path=ppt\notesSlides\_rels\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34703946d0b84b38" /><Relationship Type="http://schemas.openxmlformats.org/officeDocument/2006/relationships/notesMaster" Target="/ppt/notesMasters/notesMaster1.xml" Id="R4a2ab40891c04787" /></Relationships>
</file>

<file path=ppt\notesSlides\_rels\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463dff564e2640b1" /><Relationship Type="http://schemas.openxmlformats.org/officeDocument/2006/relationships/notesMaster" Target="/ppt/notesMasters/notesMaster1.xml" Id="Re196de54920e4060" /></Relationships>
</file>

<file path=ppt\notesSlides\_rels\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9027e777e32345f3" /><Relationship Type="http://schemas.openxmlformats.org/officeDocument/2006/relationships/notesMaster" Target="/ppt/notesMasters/notesMaster1.xml" Id="Reb1a9ab8648b4507" /></Relationships>
</file>

<file path=ppt\notesSlides\_rels\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fd51af943f548d4" /><Relationship Type="http://schemas.openxmlformats.org/officeDocument/2006/relationships/notesMaster" Target="/ppt/notesMasters/notesMaster1.xml" Id="Rd84448b97da54273" /></Relationships>
</file>

<file path=ppt\notesSlides\_rels\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7491d68b8e32474e" /><Relationship Type="http://schemas.openxmlformats.org/officeDocument/2006/relationships/notesMaster" Target="/ppt/notesMasters/notesMaster1.xml" Id="R3019244ce6e94c03" /></Relationships>
</file>

<file path=ppt\notesSlides\_rels\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e63b6cc19174341" /><Relationship Type="http://schemas.openxmlformats.org/officeDocument/2006/relationships/notesMaster" Target="/ppt/notesMasters/notesMaster1.xml" Id="R7e39048d2a9f4894" /></Relationships>
</file>

<file path=ppt\notesSlides\_rels\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648bebb75564ec5" /><Relationship Type="http://schemas.openxmlformats.org/officeDocument/2006/relationships/notesMaster" Target="/ppt/notesMasters/notesMaster1.xml" Id="R022a5e3e863247f4" /></Relationships>
</file>

<file path=ppt\notesSlides\_rels\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a81bdc868ae4021" /><Relationship Type="http://schemas.openxmlformats.org/officeDocument/2006/relationships/notesMaster" Target="/ppt/notesMasters/notesMaster1.xml" Id="R0a85bddf9d084817" /></Relationships>
</file>

<file path=ppt\notesSlides\_rels\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fb3eab38c294b6d" /><Relationship Type="http://schemas.openxmlformats.org/officeDocument/2006/relationships/notesMaster" Target="/ppt/notesMasters/notesMaster1.xml" Id="R86a1c77ee7c4400d" /></Relationships>
</file>

<file path=ppt\notesSlides\_rels\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f5d1c5457f6461b" /><Relationship Type="http://schemas.openxmlformats.org/officeDocument/2006/relationships/notesMaster" Target="/ppt/notesMasters/notesMaster1.xml" Id="R7971531dcfc14863" /></Relationships>
</file>

<file path=ppt\notesSlides\_rels\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52c9d02dc904423" /><Relationship Type="http://schemas.openxmlformats.org/officeDocument/2006/relationships/notesMaster" Target="/ppt/notesMasters/notesMaster1.xml" Id="R661a97ced64e4c27" /></Relationships>
</file>

<file path=ppt\notesSlides\_rels\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47ae2102b204461" /><Relationship Type="http://schemas.openxmlformats.org/officeDocument/2006/relationships/notesMaster" Target="/ppt/notesMasters/notesMaster1.xml" Id="Rc2debc4dd1ce4ea2" /></Relationships>
</file>

<file path=ppt\notesSlides\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\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ba1cae904d4c72"/>
  </p:sldMasterIdLst>
  <p:notesMasterIdLst>
    <p:notesMasterId xmlns:r="http://schemas.openxmlformats.org/officeDocument/2006/relationships" r:id="Raf9f53f1100f45f6"/>
  </p:notesMasterIdLst>
  <p:sldIdLst>
    <p:sldId xmlns:r="http://schemas.openxmlformats.org/officeDocument/2006/relationships" id="256" r:id="R66ae9889ba754a27"/>
    <p:sldId xmlns:r="http://schemas.openxmlformats.org/officeDocument/2006/relationships" id="257" r:id="Rbff8c5fcc3d04066"/>
    <p:sldId xmlns:r="http://schemas.openxmlformats.org/officeDocument/2006/relationships" id="258" r:id="R35dd0ca9a9bb4ef1"/>
    <p:sldId xmlns:r="http://schemas.openxmlformats.org/officeDocument/2006/relationships" id="259" r:id="R352937720c844b06"/>
    <p:sldId xmlns:r="http://schemas.openxmlformats.org/officeDocument/2006/relationships" id="260" r:id="Raffee1485ea64629"/>
    <p:sldId xmlns:r="http://schemas.openxmlformats.org/officeDocument/2006/relationships" id="261" r:id="R5d6ef35842ce4fa0"/>
    <p:sldId xmlns:r="http://schemas.openxmlformats.org/officeDocument/2006/relationships" id="262" r:id="R076342be2eaa4380"/>
    <p:sldId xmlns:r="http://schemas.openxmlformats.org/officeDocument/2006/relationships" id="263" r:id="Rabe7eb21d3aa42f9"/>
    <p:sldId xmlns:r="http://schemas.openxmlformats.org/officeDocument/2006/relationships" id="264" r:id="R1f538995a6074914"/>
    <p:sldId xmlns:r="http://schemas.openxmlformats.org/officeDocument/2006/relationships" id="265" r:id="R82a77285363b4155"/>
    <p:sldId xmlns:r="http://schemas.openxmlformats.org/officeDocument/2006/relationships" id="266" r:id="R960bd3c5cc934323"/>
    <p:sldId xmlns:r="http://schemas.openxmlformats.org/officeDocument/2006/relationships" id="267" r:id="R8f0601d5f32e4562"/>
    <p:sldId xmlns:r="http://schemas.openxmlformats.org/officeDocument/2006/relationships" id="268" r:id="Rad00369d1e154c59"/>
    <p:sldId xmlns:r="http://schemas.openxmlformats.org/officeDocument/2006/relationships" id="269" r:id="R9ff2b844b162490e"/>
    <p:sldId xmlns:r="http://schemas.openxmlformats.org/officeDocument/2006/relationships" id="270" r:id="Rd5eaab1474224a4b"/>
    <p:sldId xmlns:r="http://schemas.openxmlformats.org/officeDocument/2006/relationships" id="271" r:id="Raae33169f9d74052"/>
    <p:sldId xmlns:r="http://schemas.openxmlformats.org/officeDocument/2006/relationships" id="272" r:id="R9e9f348c6105414b"/>
    <p:sldId xmlns:r="http://schemas.openxmlformats.org/officeDocument/2006/relationships" id="273" r:id="R6eedbf9c78b84f12"/>
    <p:sldId xmlns:r="http://schemas.openxmlformats.org/officeDocument/2006/relationships" id="274" r:id="R751834eae48c447c"/>
    <p:sldId xmlns:r="http://schemas.openxmlformats.org/officeDocument/2006/relationships" id="275" r:id="R4e2c4107ac4f40b8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\slideLayouts\_rels\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cdce95035d41aa" /></Relationships>
</file>

<file path=ppt\slideLayouts\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\slideMasters\_rels\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1c7d4e489fa4920" /><Relationship Type="http://schemas.openxmlformats.org/officeDocument/2006/relationships/slideLayout" Target="/ppt/slideLayouts/slideLayout1.xml" Id="R7ab892e774f24b3a" /></Relationships>
</file>

<file path=ppt\slideMasters\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b892e774f24b3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\slideMasters\theme\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slides\_rels\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9b1fd307d4e9b" /><Relationship Type="http://schemas.openxmlformats.org/officeDocument/2006/relationships/notesSlide" Target="/ppt/notesSlides/notesSlide1.xml" Id="R6a037c58509b47c2" /></Relationships>
</file>

<file path=ppt\slides\_rels\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91f2e698f4090" /><Relationship Type="http://schemas.openxmlformats.org/officeDocument/2006/relationships/notesSlide" Target="/ppt/notesSlides/notesSlide10.xml" Id="R852e4efd34d740e7" /></Relationships>
</file>

<file path=ppt\slides\_rels\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a1e94e4e64fa1" /><Relationship Type="http://schemas.openxmlformats.org/officeDocument/2006/relationships/notesSlide" Target="/ppt/notesSlides/notesSlide11.xml" Id="R01519b8f18994e22" /></Relationships>
</file>

<file path=ppt\slides\_rels\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aa06deed14f58" /><Relationship Type="http://schemas.openxmlformats.org/officeDocument/2006/relationships/notesSlide" Target="/ppt/notesSlides/notesSlide12.xml" Id="Rf4d5ccf79695473d" /></Relationships>
</file>

<file path=ppt\slides\_rels\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8a3cd52714a6e" /><Relationship Type="http://schemas.openxmlformats.org/officeDocument/2006/relationships/notesSlide" Target="/ppt/notesSlides/notesSlide13.xml" Id="R7a107bbef8f44acb" /></Relationships>
</file>

<file path=ppt\slides\_rels\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a27a8a7ed48cb" /><Relationship Type="http://schemas.openxmlformats.org/officeDocument/2006/relationships/notesSlide" Target="/ppt/notesSlides/notesSlide14.xml" Id="R88082bb29de14c58" /></Relationships>
</file>

<file path=ppt\slides\_rels\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2ca4285ed4dce" /><Relationship Type="http://schemas.openxmlformats.org/officeDocument/2006/relationships/notesSlide" Target="/ppt/notesSlides/notesSlide15.xml" Id="R33cf0a55851c443f" /></Relationships>
</file>

<file path=ppt\slides\_rels\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1bbe741374eb8" /><Relationship Type="http://schemas.openxmlformats.org/officeDocument/2006/relationships/notesSlide" Target="/ppt/notesSlides/notesSlide16.xml" Id="R37dbbf9e2b124415" /></Relationships>
</file>

<file path=ppt\slides\_rels\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2c87b449c46ab" /><Relationship Type="http://schemas.openxmlformats.org/officeDocument/2006/relationships/notesSlide" Target="/ppt/notesSlides/notesSlide17.xml" Id="Rd9393f9950ef406c" /></Relationships>
</file>

<file path=ppt\slides\_rels\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d87e1d43f45ef" /><Relationship Type="http://schemas.openxmlformats.org/officeDocument/2006/relationships/notesSlide" Target="/ppt/notesSlides/notesSlide18.xml" Id="Rb7ec0b69bba44d07" /></Relationships>
</file>

<file path=ppt\slides\_rels\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66f8cd3b247f8" /><Relationship Type="http://schemas.openxmlformats.org/officeDocument/2006/relationships/notesSlide" Target="/ppt/notesSlides/notesSlide19.xml" Id="Rc5767bb71fc74fe5" /></Relationships>
</file>

<file path=ppt\slides\_rels\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e713d850843b2" /><Relationship Type="http://schemas.openxmlformats.org/officeDocument/2006/relationships/notesSlide" Target="/ppt/notesSlides/notesSlide2.xml" Id="Rcbac5b29e5574118" /></Relationships>
</file>

<file path=ppt\slides\_rels\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d7b77e6a34dee" /><Relationship Type="http://schemas.openxmlformats.org/officeDocument/2006/relationships/notesSlide" Target="/ppt/notesSlides/notesSlide20.xml" Id="Recf4dd5f4427439c" /></Relationships>
</file>

<file path=ppt\slides\_rels\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c5de4347e4fba" /><Relationship Type="http://schemas.openxmlformats.org/officeDocument/2006/relationships/notesSlide" Target="/ppt/notesSlides/notesSlide3.xml" Id="R869c9883263c4f4a" /></Relationships>
</file>

<file path=ppt\slides\_rels\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fabea759d412a" /><Relationship Type="http://schemas.openxmlformats.org/officeDocument/2006/relationships/notesSlide" Target="/ppt/notesSlides/notesSlide4.xml" Id="R69fca9dd7c0840a8" /></Relationships>
</file>

<file path=ppt\slides\_rels\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9b99b99cf4bca" /><Relationship Type="http://schemas.openxmlformats.org/officeDocument/2006/relationships/notesSlide" Target="/ppt/notesSlides/notesSlide5.xml" Id="R6e3456c95a4a4458" /></Relationships>
</file>

<file path=ppt\slides\_rels\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c7f37769842f9" /><Relationship Type="http://schemas.openxmlformats.org/officeDocument/2006/relationships/notesSlide" Target="/ppt/notesSlides/notesSlide6.xml" Id="R0fdd3fbf93fb4ad4" /></Relationships>
</file>

<file path=ppt\slides\_rels\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6f5f0ad5c4875" /><Relationship Type="http://schemas.openxmlformats.org/officeDocument/2006/relationships/notesSlide" Target="/ppt/notesSlides/notesSlide7.xml" Id="Rc3e49d5302cb4043" /></Relationships>
</file>

<file path=ppt\slides\_rels\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ece74ac5747cd" /><Relationship Type="http://schemas.openxmlformats.org/officeDocument/2006/relationships/notesSlide" Target="/ppt/notesSlides/notesSlide8.xml" Id="R7d10be377f7a4b4a" /></Relationships>
</file>

<file path=ppt\slides\_rels\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619cc43d24de6" /><Relationship Type="http://schemas.openxmlformats.org/officeDocument/2006/relationships/notesSlide" Target="/ppt/notesSlides/notesSlide9.xml" Id="Re106c68ed1864798" /></Relationships>
</file>

<file path=ppt\slides\slide1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BF04354-7242-4CF2-A55E-893872165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466A992-24C5-482B-889C-D570890E4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2C6CDFB-5121-4C6E-B2E4-E67ABDBCA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270AB84-B83D-4147-9E44-F359A3814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 Sistemi ve Yayılım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A357F63-B183-4A57-83E0-B616E9B00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Katılımcı Eğitim Notu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1540C49-9EE0-4BC1-9BE0-518A2C572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90650"/>
            <a:ext cx="60960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Fabrika Yönetim Sistemi ve Yayılım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D4981A8-F7BB-4ACC-9A83-90AA35510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09850"/>
            <a:ext cx="6096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>
                <a:solidFill>
                  <a:srgbClr val="00B8B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B8B0"/>
                </a:solidFill>
                <a:latin typeface="Arial"/>
                <a:ea typeface="Arial"/>
                <a:cs typeface="Arial"/>
              </a:rPr>
              <a:t>İleri seviye, fabrika yönetimini kişisel takipten çıkarıp kurumsal sisteme bağlayan ritim, liderlik ve yayılım kurgusunu öğretir.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E7611DE-E571-4EAE-9730-1233E2766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57600"/>
            <a:ext cx="5905500" cy="19431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D538052-09D0-4792-9B17-057BE61AA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000500"/>
            <a:ext cx="5048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Katmanlı yönetim sistemini tasarlayabilmek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Lider standart işi ve toplantı kademesini kurabilmek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Çok hatlı yönetim, denetim ve yayılım modelini yönetebilmek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180 günlük dönüşüm ve sürdürülebilirlik planı oluşturabilmek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418F232-506E-4A48-896A-7F87160B8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466850"/>
            <a:ext cx="3429000" cy="4133850"/>
          </a:xfrm>
          <a:prstGeom xmlns:a="http://schemas.openxmlformats.org/drawingml/2006/main" prst="roundRect">
            <a:avLst>
              <a:gd name="adj" fmla="val 7778"/>
            </a:avLst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09298AB-A2BC-41FE-9257-1E09D3A5F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1466850"/>
            <a:ext cx="1238250" cy="4133850"/>
          </a:xfrm>
          <a:prstGeom xmlns:a="http://schemas.openxmlformats.org/drawingml/2006/main" prst="roundRect">
            <a:avLst>
              <a:gd name="adj" fmla="val 21538"/>
            </a:avLst>
          </a:prstGeom>
          <a:solidFill xmlns:a="http://schemas.openxmlformats.org/drawingml/2006/main">
            <a:srgbClr val="2E9B57"/>
          </a:solidFill>
          <a:ln xmlns:a="http://schemas.openxmlformats.org/drawingml/2006/main" w="0">
            <a:solidFill>
              <a:srgbClr val="2E9B57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512323A-7FC9-4A70-87EB-D78F782EA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03835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Bu eğitim notu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B30675F-EFEB-49EE-93BF-CAC31F2A5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514600"/>
            <a:ext cx="20193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Katılımcıya yöntem öğretmek için hazırlanmıştır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Araçları tek tek tanımlar ve kullanım mantığını açıklar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Sahaya uygulanabilir kontrol listeleri içerir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Bir üst seviyeye geçmeden önce referans not olarak kullanılabilir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CCCAAE2-83F2-4F44-B93C-4EEE7BF7D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7FA052A-92DA-413B-850E-C089306A6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 Sistemi ve Yayılım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B65774F-B7AA-4862-A26B-1C1C51130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755686802"/>
      </p:ext>
    </p:extLst>
  </p:cSld>
</p:sld>
</file>

<file path=ppt\slides\slide10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72C8115-E544-40D6-9191-E3325D68F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909615F-5E58-4AAD-9157-4CC9EC6F2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24E567F-FB56-43A9-8992-AF438A3A1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3A451D8-6599-4C56-87FC-6C647A291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 Sistemi ve Yayılım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B393FB6-1C33-4725-8AD6-D62919747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Yetkinlik ve yedekleme sistemi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01E815A-9824-4505-BAB1-E1FA68CCD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Yetkinlik ve yedekleme sistemi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9801F0A-A31C-4515-8190-6FDE9A97A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sistem, kritik rol ve bilgi kaybını önleyecek yetkinlik matrisine bağlanmalıdır.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55672D8-0609-4965-AA6A-48619920A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F74E623-0389-4699-9B0C-BF5FC96DC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Görünürlük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9EB7E3F-0EF1-41B6-94CB-7A7763FFE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Kim hangi işi hangi seviyede yapabiliyor?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 kişiye bağlı kritik alanlar nerede?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3DB6C86-E0FE-454E-964D-44C32EB8E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810B6D6-22FB-48E3-97D2-2D44153FC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Gelişim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B5977DD-13E8-4B9C-905D-C4108853C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Hangi rol için hangi eğitim gerekli?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Yedekleme planı nasıl kurulacak?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33C3DA4-0E34-46A1-BDFB-9AAAC704C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4B79C82-4A1E-4B18-A792-785ABB67F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Sürdürülebilirlik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93E0C59-A73B-443D-8596-C2F13273E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Atama değişse de sistem ayakta kalıyor mu?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Bilgi kişide mi sistemde mi?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4AFE747-9AB6-44E6-BDA1-C4538E0B4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1A9BD53-26C4-4BC8-B50A-651588917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 Sistemi ve Yayılım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D92BDA3-0FF1-4694-B95C-AD261971E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966005428"/>
      </p:ext>
    </p:extLst>
  </p:cSld>
</p:sld>
</file>

<file path=ppt\slides\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1C2196E-2072-4EDB-B53B-E0CC3B9DD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DA01544-B49A-4F1D-9A8D-A48EFF7BD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9AFB90C-5474-4A88-B4B4-C574C5F7E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82CC113-F097-40AA-8644-76B140F5D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 Sistemi ve Yayılım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B4C9B86-3B06-4CEB-8D0E-9E47D50A5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Kriz anında yönetim davranışı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976F390-4927-46F1-BEE3-B39E8A631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Kriz anında yönetim davranışı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A579CEF-253A-459B-B66E-13896E7C0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 yönetici, kriz anında günlük sistemi bırakıp kaosa geçmez; sistemi krize uyarlayarak yönetir.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E641CEF-C816-49E2-83F0-186AB086B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BDF95A6-631C-4B11-82E1-42C886D2B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E7CC"/>
          </a:solidFill>
          <a:ln xmlns:a="http://schemas.openxmlformats.org/drawingml/2006/main" w="0">
            <a:solidFill>
              <a:srgbClr val="FFE7CC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2BCBA17-7CD0-4994-902D-5D3A6DE13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Kriz işaretleri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8D6757C-6232-43D6-BA96-1D4F0C789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Büyük kalite kaçağı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Ana ekipman kaybı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Kritik tedarik gecikmesi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Ani kapasite düşüşü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750DAFF-F316-4E6B-B76B-EDFFA0C48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Yönetim ilkesi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DE360B6-1AB7-425F-9397-21830A898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 karar masası kur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Bilgiyi sadeleştir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Geçici ritmi belirle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Normal sisteme dönüş kriterini yaz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B9991AB-8F05-48E5-BEBA-5AF2A8A93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4BDCA31-31FA-42E0-AE77-F7BA588E9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 Sistemi ve Yayılım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02A4003-3824-45E6-83E8-AFC64F1B9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943905844"/>
      </p:ext>
    </p:extLst>
  </p:cSld>
</p:sld>
</file>

<file path=ppt\slides\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04C4945-9B56-4957-BBAE-F482FA017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C87344E-40F5-4109-B9B7-28F973261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C6E8F86-F225-4985-8846-93B08CF15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2DD96F2-8B98-4F9B-B4FD-B415C6F79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 Sistemi ve Yayılım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17C27DF-8929-4DC4-984D-01617297F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Yayılım önceliklendirme matrisi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66A455B-FC3B-465B-899B-272EA9156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Yayılım önceliklendirme matrisi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3B69349-2520-489D-BED3-39BBC44EE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Hangi hattın veya bölümün önce destekleneceği veriyle belirlenmelidir.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2A2CC32-7268-4BE1-B1D7-9B0F3674E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24100"/>
            <a:ext cx="2476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4F555D2-5E75-4F75-A378-A60996A3F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76500"/>
            <a:ext cx="2247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Kriter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32FB6E3-FB59-49B1-98E9-625EDA429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324100"/>
            <a:ext cx="2857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6FE7C10-E367-4477-AA13-30B785DD0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476500"/>
            <a:ext cx="2628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Sorulacak soru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513EEEA-01F2-4DB4-90FE-350BBD847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324100"/>
            <a:ext cx="4667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4CB48A3-2890-4D02-9929-DD3BB3AEE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76500"/>
            <a:ext cx="44386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Karar etkisi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DBC0178-2F6A-4D01-8115-51A41B5FE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384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E6F12BA-8317-4CEB-8126-C5C627B21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099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Finansal Etki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39CB395-489B-4A87-9D52-E554E2C50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8384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9C0A4A6-6160-443B-BF9A-AB087E88E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0099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En büyük kayıp nerede?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E83C5CB-5B76-4811-8648-47E933A4A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384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9949A37-618A-40D4-9CA1-21FA5A3F1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099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Önceliği yükseltir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EBFAD5D-FAC2-41F3-8169-5EC0CFD4F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CF9536B-EF9F-4A2F-9C35-AEED3BCB4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147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Hazırlık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B0F6922-AC77-4903-BB40-C31223EE7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433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9B4FBBC-9612-4FAF-8B5C-1F4357F94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7147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Temel disiplin var mı?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094AA98-A814-4811-BF1B-C864C097E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5433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A89C03B-9EDB-481F-B793-868BF171E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7147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Hazır değilse önce temel kurulur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7870340-3CB3-4D6A-90B3-E4FD8A73F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789A4B6-1997-4159-BDC7-6C4B39F06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196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Liderlik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C72DC5E-3B12-4677-A56C-21D2CE3A1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2481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2478B67-9CDA-4D20-88DC-22C5104B4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4196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Sahiplik güçlü mü?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5439179-3091-4CFD-9BF9-E5FFA8035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2481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CD126D4-EACB-4F88-A1D4-0518EFBB8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4196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Zayıfsa yayılım yavaşlatılır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AC1E493-F2C6-405D-91CC-B5F028902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FCE6AE3-EDD1-4FC3-81B8-EC6F9ED81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244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Tekrarlanabilirlik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99E3682-7CEE-4DA5-850F-A9389EB8E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9530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2803D0E-DB14-49A2-BD52-38BBDA6E7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51244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Pilot öğrenme taşınabilir mi?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12180FA-0646-4D0E-8FA0-EDABDBBCB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9530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A7C26CA-C470-4438-894C-F16FB947D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51244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Benzer hatta hız kazandırır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46C4E78C-AB4E-4892-8E70-B23404708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A29BF113-531A-4B71-A723-FA438F887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 Sistemi ve Yayılım / Katılımcı eğitim notu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D65665E8-954D-451B-AC94-E7AE916A0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626604122"/>
      </p:ext>
    </p:extLst>
  </p:cSld>
</p:sld>
</file>

<file path=ppt\slides\slide13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08A57BB-934E-4CA9-8A22-3AB6213C1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C1CE8EF-A6F9-423F-A8D5-5C67C2A28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D445C33-899A-4267-9182-443CBFF5B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157064D-2791-43CB-ABEF-589F1FA15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 Sistemi ve Yayılım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839F57D-F266-42DB-B4DD-CB506282D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180 günlük dönüşüm planı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1F3DCF1-4785-4A67-95A4-F1B6F3DD5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180 günlük dönüşüm planı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E22F465-DDFF-4628-9B98-E292A58A6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seviyedeki plan, sadece performansı değil yönetim davranışını da dönüştürmelidir.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04C26FF-17B7-4B4C-A75D-BA2A13146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8A18C07-9623-4A39-BF8D-FA7427FE2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İlk 60 gün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F9220D0-24BF-48B1-9BC6-036EE036E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Katmanlı toplantı yapısını sabitle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Lider standart işini başlat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Ana KPI sahiplerini netleştir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69221EF-EB1E-4707-8A4E-0FAC810CB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123827F-20DD-4790-90A7-DE0C28D8F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60-120 gün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702D33B-F524-41CC-8A8E-B77563641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Olgunluk matrisiyle hatları değerlendir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Tekrarlayan sorun portföyünü yönet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Denetim ve doğrulama rutinini kur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8D54A08-C090-4677-B8BE-2EC1D3EF0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9DC11F4-A62A-4EE4-991C-769443978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120-180 gün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3E56C5D-7022-4924-A4FB-CFCA46C51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İkinci hat / bölüm yayılımını başlat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Yetkinlik ve yedekleme sistemini tamamla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Finansal etki takibini standardize et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CBDF359-DACD-4F3E-A042-826C4CACD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46ADFF5-5F95-4DB6-9C7A-375E66591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 Sistemi ve Yayılım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4D60D78-5C29-4637-8C01-9201332BD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580921843"/>
      </p:ext>
    </p:extLst>
  </p:cSld>
</p:sld>
</file>

<file path=ppt\slides\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76BC882-B189-4F8F-8CA1-18316456E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2E43424-9CAA-4823-B385-7B350CA07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CCEE1D8-3235-4B60-898C-5415DB873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81CFCB1-7D72-4194-9868-260F8F7A1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 Sistemi ve Yayılım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F4A2D58-1C45-4BA1-B823-55CC75876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Mini vaka: pilotta kalan başarı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DC37FE5-7EFD-45CA-849C-2882C6061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Mini vaka: pilotta kalan başarı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86E36D1-4E15-4440-86DC-524CAD807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Bir bölümde çalışan sistem, yayılım mekanizması kurulmadan fabrikanın geneline etki etmez.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1BFB4D7-80D6-42A9-8039-F551A400A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5779568-413E-4638-9E0F-3B84BE742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4F2E9"/>
          </a:solidFill>
          <a:ln xmlns:a="http://schemas.openxmlformats.org/drawingml/2006/main" w="0">
            <a:solidFill>
              <a:srgbClr val="E4F2E9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86E9D41-98A6-49AE-A256-F276B431D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Başlangıç durumu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179E3CA-5542-484E-9F6C-E6BBAAFF2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Bir hatta toplantı ve KPI disiplini kurulmuş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Diğer hatlarda aynı sonuç oluşmuyor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Yönetici ilgisi değiştikçe ritim bozuluyor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Olgunluk farkı hesaba katılmıyor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A744A20-0866-4282-B564-9EC1C916E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Uygulama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CF029F6-3B0A-460E-BCDE-2533EB630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Olgunluk matrisi çıkarıldı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Lider standart işi tanımlandı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Yayılım fazlara bölündü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Denetim rutini ve kapanış ölçütü yazıldı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8704681-FA4C-43E3-A3EB-065CFE92C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ED765E5-299F-4378-93F0-07F936190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 Sistemi ve Yayılım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183CF2D-0570-4221-ADC0-326726258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891087204"/>
      </p:ext>
    </p:extLst>
  </p:cSld>
</p:sld>
</file>

<file path=ppt\slides\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194F846-01D3-406E-97A2-B2E0E3A87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47AB0D9-91C9-4F2D-B1A4-102C1CA5D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478E0DF-0DFF-46EE-8481-789958BDD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9DF16BD-C97C-485B-A116-5CADD8EE7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 Sistemi ve Yayılım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404B3AF-63A9-43ED-9689-CDF24A2EC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Üst yönetim gözden geçirme mantığı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B23EE13-63CD-4A16-9E64-41C2842D2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Üst yönetim gözden geçirme mantığı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E65E0C1-F5D4-40D3-BCBA-DCFCF7752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üst yönetim yalnızca sonuç istemez; yönetim sisteminin kalitesini de sorgular.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E2C4426-4BC3-4D1C-AC44-1E4790BAA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8FA7D17-E2AC-42A6-8180-8C65BA6D2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87FA761-8920-4601-94D0-75BBCF0AD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Sorulacak sorular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8C154E4-EAC8-4C9D-9FA4-A415914D7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Bu sapma neden tekrar ediyor?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Karar ritmi gerçekten işliyor mu?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Hangi hat diğerlerinden geri kalıyor?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Bugünkü başarı sistemden mi kişiden mi geliyor?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9483E22-7297-48B8-A2DA-5E837D1BE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Beklenen çıktı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771F58D-90EE-4B27-8DB9-D3D98A4F7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Öncelik sadeleşir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Kaynak kararı hızlanır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Yayılım yönü netleşir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Liderlik davranışı görünür olur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9B5A071-20A8-43AB-8833-EE4D35E1C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3F1059A-CF04-4820-9F09-E3D6171D2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 Sistemi ve Yayılım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AF9A7BD-5803-4E08-929A-048D40C7C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2080433755"/>
      </p:ext>
    </p:extLst>
  </p:cSld>
</p:sld>
</file>

<file path=ppt\slides\slide16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0986D08-BF4F-4D17-BFB5-7D44C11B2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8D31C9E-31BB-4C17-9AB1-C7B1D56D2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B0793BA-ACF0-45C8-AFAD-A315D1C59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8B72D6A-9159-4249-A77F-ED85BB9BC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 Sistemi ve Yayılım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29A909F-2BC6-4717-881E-07AA4E041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Değişim direnci nasıl yönetilir?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88152DB-7691-489D-A253-646C6439B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Değişim direnci nasıl yönetilir?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08B54C2-7B27-4962-AD49-FAB35CC0A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zorluk çoğu zaman araç eksikliği değil, alışkanlık ve rol değişiminin yönetilememesidir.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F50D3CB-27DD-488C-BE06-9A5443669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9251743-0797-4208-AD5A-CE7A80792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Direncin kaynakları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C056B41-A3A9-4AF9-8E65-2A301DFEC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Yeni rutinin ek iş gibi görülmesi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Eski kahramanlık biçimlerinin bırakılmaması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Yöneticinin kendi davranışını değiştirmemesi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8918DB7-0D8C-4FC7-A078-E1BEDF456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29602F2-45FB-4E3A-BEE9-9234C7C61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Yönetim cevabı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AA265E3-EC92-4999-9B04-93C8D8E52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Beklentiyi görünür yaz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Erken başarıyı göster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Standart dışını kişi değil sistem üzerinden konuş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53B216D-ECF4-452D-830D-F218F8ECA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5BBF042-A76D-447F-8199-E14F34690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Beklenen sonuç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D9A7D39-B1A6-4B5B-B9F1-4A35FA5BC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Daha hızlı kabul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Daha az sessiz direnç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Daha kalıcı yönetim disiplini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213B1F4-F15B-451A-A95C-B616EDA8C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456C2E9-5BE1-4649-A7DF-05E6A9972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 Sistemi ve Yayılım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F51DFAF-DBEB-43F0-BEEF-8DA6839A2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727904979"/>
      </p:ext>
    </p:extLst>
  </p:cSld>
</p:sld>
</file>

<file path=ppt\slides\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3E40404-A92F-4E17-9055-BD7A5C77A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FD5559C-BE98-4FDB-B8BB-D7643A253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2B2808E-0BF3-42D9-AFBD-04C7C67D2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461E3D7-37DA-4C5E-BB73-B9C7F019A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 Sistemi ve Yayılım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3B600FB-1010-40C6-BC4F-9937E1DF1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Dijital gösterge paneli ne zaman anlamlıdır?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99F3AC7-51EB-4969-ACF4-6332ED52D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Dijital gösterge paneli ne zaman anlamlıdır?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C2A424E-932A-44B1-9E72-E0D0231D9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dijital ekran, zayıf sistemi gizlemek için değil; çalışan sistemi hızlandırmak için kullanılır.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1462024-27D6-4DA0-9582-6EDFE46BF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E27E7D6-D4B0-4A4D-ACCE-4D622EBF6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09D59AA-A27E-49F9-A12D-8D1ACE73E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Anlamlı olduğu durum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776BCC4-B2F6-4EA8-BB54-0F82813FE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Temel veri disiplini oturmuşsa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Karar akışı tanımlanmışsa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Ekran sahadaki davranışı hızlandırıyorsa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Manuel panonun yerini değil etkisini güçlendiriyorsa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E09B43A-5420-4CD3-A806-5977DB9EC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Yanlış kullanım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FB7DD04-A5D9-4B5B-B2C4-35C2F7B59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Veri var ama aksiyon yok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Kimsenin bakmadığı dashboard üretmek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Sahadaki görünürlüğü ekrana hapsetmek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Yönetim boşluğunu yazılımla kapatmaya çalışmak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783B26D-7D67-49EF-9BC2-ABDB5A0F5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584D3E7-EB44-4B9B-9680-BD65FD13C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 Sistemi ve Yayılım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1DDFCDB-A2CA-42E7-BCE8-D8B6F284B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1819050476"/>
      </p:ext>
    </p:extLst>
  </p:cSld>
</p:sld>
</file>

<file path=ppt\slides\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C512146-139A-474F-B822-BCFDB3312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FB930C1-1909-4AFD-83D5-60DBF8C82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B3305D7-3B22-4733-BB60-ED784CD2C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668055D-D0F5-4755-9730-A174D575E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 Sistemi ve Yayılım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E254996-FFD7-48CE-8155-8D418E83D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Yayılım hazırlık kontrolü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F309399-92D0-4370-9E37-B7F4EEC9D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Yayılım hazırlık kontrolü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07047FC-7D30-4582-86A7-86B2B152F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Yeni hatta veya bölüme geçmeden önce aşağıdaki sorular net yanıtlanmalıdır.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79CF393-1834-4B1C-976D-8DAC838A0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24100"/>
            <a:ext cx="2476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1A40290-7FA3-45DA-8DF4-7E35A872F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76500"/>
            <a:ext cx="2247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Başlık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2A6DEA9-B1AA-4450-88DA-A187F2CD8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324100"/>
            <a:ext cx="2857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B275541-DCCE-4A8E-84D9-CDBD265B7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476500"/>
            <a:ext cx="2628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Kontrol sorusu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F6F8D52-EDBD-42B0-9E1E-54EFFF73E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324100"/>
            <a:ext cx="4667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35F1F1E-410B-4140-BD4E-8E718235D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76500"/>
            <a:ext cx="44386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Hazır olma işareti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0DB9C0B-E050-4BF7-AA57-38B8CDCF5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384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FD370C3-11DE-4A34-B913-E28132B34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099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Ritim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E65DB33-762B-45C6-BBF1-5CFAD682C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8384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A2B26F9-F15A-46DF-B899-3401F35CC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0099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Toplantı sistemi çalışıyor mu?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B92DDAB-7E82-4D19-8CC3-0DE0933C6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384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6DC1A48-30FF-4EC4-9213-D056AEFCD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099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Sapma ve aksiyon birlikte görülüyor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D80EEDF-DEA3-4CFE-BDD1-CD8A4D044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0D429D1-D42C-4ABD-A4EC-41422AC09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147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Liderlik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82256A9-8886-44ED-9A6B-95923FB7A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433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B350AD1-3C30-4BB8-9014-F0C1A1068D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7147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Sahiplik net mi?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B040B0D-3EBA-42BA-90ED-566AB34AF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5433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77F14F1-CACB-4DFE-8734-6F095216F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7147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Lider standart işi uygulanıyor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5C328B8-F434-4820-9D70-17781F26E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8F518B4-55D9-4F35-8C24-790A02CE0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196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Veri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A1EF638-A6B3-4958-8672-570E09B50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2481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7240051-B4C5-4528-9328-9EF09D4BB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4196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KPI güvenilir mi?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25F3D41-C4CF-4852-8447-598A56628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2481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1D8DE9D-D454-4265-B42B-B1BD860DC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4196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Karar destekliyor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F84E719-69EE-4B47-A70B-DAC8CAE3F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61AC7EF-F34E-42EE-AC5D-E673D3C3C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244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Öğrenme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2954F62-F2D2-47EE-97A1-FCB610AFA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9530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0ADDEC3-7C61-4431-B0C3-F7BCD327A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51244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Pilot dersleri yazıldı mı?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5EED0C9C-6871-4E90-9F92-E7E9B5D56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9530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78F54857-81B8-4410-A011-CA9F73C97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51244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Tekrar edilebilir standart oluştu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61D8F01E-4223-4485-8A2F-A8B13D6A2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A66F83CB-1105-4191-83C8-831B1D86F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 Sistemi ve Yayılım / Katılımcı eğitim notu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798E84BF-3953-4CB0-9593-DC855E2D6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853248880"/>
      </p:ext>
    </p:extLst>
  </p:cSld>
</p:sld>
</file>

<file path=ppt\slides\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E32CD56-2175-468C-B1ED-CAF4B4878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806DA6F-C1EB-4348-B1FD-B5B08BFC3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4A794F8-0D48-4843-8D05-5F9F9F3A6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FE4169C-7706-490C-BD6D-067403EC0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 Sistemi ve Yayılım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03E2F8C-D271-4934-B052-EDBE358CF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İleri seviye kavram sözlüğü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9DEF8E3-44ED-458A-8C76-0AA397743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İleri seviye kavram sözlüğü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48BD7E5-C7A3-4F0D-9056-FE13C3E9A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bazı kavramlar araç değil, yönetim sisteminin omurgasıdır.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E2FB606-D40F-4778-81AD-05BF3C2AF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479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E4ABC7F-10C3-4FDA-BE99-C7C90EFF2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193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Katmanlı Yönetim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F2E5A57-3570-4891-A3AE-75A61E2B5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6479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Farklı seviyelerdeki toplantı ve karar sisteminin birlikte çalışması.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9A995D9-758F-46AC-83B7-BEF7F2282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2479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7919CB3-1029-445F-9B99-3B6FD0223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193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Lider Standart İşi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8D4D2AE-5E6B-440B-986B-54EDE6AE7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6479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Yöneticinin standart saha ve takip davranışı.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96FE00F-13F0-4902-8198-867AAC742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766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20BFC60-4D0E-4241-B702-92B15F625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480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Olgunluk Matrisi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F67DDF8-AF59-4596-A023-1487B8A33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6766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Hat veya bölümün yönetim seviyesini gösteren çerçeve.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AE98A8C-69F3-4E52-A398-3E94F2876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2766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1DB5688-27B8-419C-BBC4-668633AAF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480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Politika Yayılımı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0522D16-013B-46BF-B4BD-DA2D6682D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6766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Üst hedefin günlük aksiyona kırılması.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0984F32-0267-4FF3-ACD4-07B1C3127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053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A21CC6C-8183-4283-8F18-2816F9C1B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767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Yayılım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3A1C924-BD16-40BE-A9FF-1AC38BA86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053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Pilot öğrenmenin diğer alanlara taşınması.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87624FE-7D23-489F-AA68-7B00CB23E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3053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F982045-BC5E-4E0B-BE7E-F1C059320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767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Doğrulama Mekanizması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8DFCB5B-BCBB-4E47-83BD-3D219D9FF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7053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Sistemin gerçekten çalışıp çalışmadığını gösteren kontrol yapısı.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B90D4B9-CE98-44DC-9904-B0988D427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7BCE930-6DB8-4509-85CF-BBCF19214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 Sistemi ve Yayılım / Katılımcı eğitim notu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8760B5C-D391-4C4D-A14D-A6AFCBC1E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1387954967"/>
      </p:ext>
    </p:extLst>
  </p:cSld>
</p:sld>
</file>

<file path=ppt\slides\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35B9B4E-2F0D-40D0-8CB4-59D3CBEB2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73BBC4A-F86F-4897-A767-8320F5FEB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AC039D1-513B-479C-97F4-967730C86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EA3B89F-710C-405A-82AF-DD273C719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 Sistemi ve Yayılım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A9F0A70-9376-4F43-8BA7-1D260A52A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İleri seviyede fabrika yönetimi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21A62D7-218C-49C3-95F3-9E9432A94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İleri seviyede fabrika yönetimi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E1232BD-8729-4A11-9B67-C07E4A4E6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amaç, yöneticinin tek tek sorun çözmesinden çok, sorun çözmeyi sistemin doğal davranışı haline getirmektir.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188B63E-AA76-473A-954F-70E4A5D6F8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9A152BC-7367-4347-8709-5A6A60EC7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1822965-469D-4641-AC48-9B906A984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Sistemin amacı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496C645-5988-4D67-B111-45A2F5535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Karar kalitesini kişiden bağımsızlaştırmak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Bilgiyi doğru seviyeye taşımak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Aynı dili tüm hat ve bölümlerde kurmak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Gelişimi ölçülebilir hale getirmek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C537B6C-17BA-4D2C-AE53-9F504C1F0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Olgun yapı işareti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F785077-4EC8-4117-8771-10725A2FF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Sorunlar kişiye değil sisteme bağlanır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Liderlik davranışı standardize olur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Karar ritmi sürdürülebilir hale gelir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Yayılım kontrollü ve görünürdür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96819F6-6674-4D31-B724-39A276816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F323317-0B1F-4AB0-A08B-69F6EB674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 Sistemi ve Yayılım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957F221-1014-432E-8964-BED023BB0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625844870"/>
      </p:ext>
    </p:extLst>
  </p:cSld>
</p:sld>
</file>

<file path=ppt\slides\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7DACBBE-E2A8-4518-B1A3-CEFDD9BEF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3C7C73D-5067-4394-9F86-6A72BE6B7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0D597E6-2925-4731-BE38-86E5B8EFA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B2F3BCE-CF1A-4F5D-81F3-1D15DF4AD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 Sistemi ve Yayılım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3AD2012-58C3-4F04-97BC-6DD0C777E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İleri seviyeden alınacak ana mesajlar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8EF1723-6352-46D9-8A1E-7EDAC7312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İleri seviyeden alınacak ana mesajlar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E63DCE6-3C25-4C9B-BAF6-ACB3C83B3F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seviye, fabrikanın yönetimini kişisel gayretten çıkarıp kurumsal sisteme bağlar.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DA543A1-15AE-4291-87BD-60939CFF2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5048250" cy="31432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43DDA9B-0077-4F62-AD61-74449612C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57175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Özet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F2D3D77-404C-4976-9039-E13D5F066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48000"/>
            <a:ext cx="40005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Sistem yoksa performans kişiye bağlı kalır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Lider davranışı standartlaşmadan ritim korunmaz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Yayılım veri, olgunluk ve sahiplikle yönetilmelidir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Denetim gelişim için kullanılmalıdır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68AD853-DDB5-4A4A-9ED4-371831DE0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209800"/>
            <a:ext cx="5048250" cy="31432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E416F7D-1C6B-48BA-B0C8-C2F930D4C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5717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Sonraki adım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8EEAB73-1143-4D7F-9001-A0343058C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048000"/>
            <a:ext cx="40005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Bu yapıyı diğer ana danışmanlık konularına entegre et</a:t>
            </a:r>
          </a:p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Eğitim, denetim ve danışmanlık akışını birbirine bağla</a:t>
            </a:r>
          </a:p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Yayılımı Academy ve Teknik Yayınlar kurgusuna taşı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0E168EE-FC62-42FC-B086-26C823C89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762500"/>
            <a:ext cx="3810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FF8A0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8A00"/>
                </a:solidFill>
                <a:latin typeface="Arial"/>
                <a:ea typeface="Arial"/>
                <a:cs typeface="Arial"/>
              </a:rPr>
              <a:t>Sanayide Verimlilik, Yönetimde Netlik, Dönüşümde Sonuç.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0AC17EE-3818-4CE8-B943-CBA9028CB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BFCF466-A1E8-4558-BA62-6FBE670D3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 Sistemi ve Yayılım / Katılımcı eğitim notu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DDD2464-C9FD-4E76-99A7-8ADF00724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71151304"/>
      </p:ext>
    </p:extLst>
  </p:cSld>
</p:sld>
</file>

<file path=ppt\slides\slide3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5B0E303-A83B-425D-B7A9-65278F281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97FE39E-4B63-448D-A4A9-620BF0581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D2C7AA9-4020-4D88-9FD9-CAC9F84C5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945D79A-422E-4338-A5D2-B04ED8C76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 Sistemi ve Yayılım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F58A9C6-A0C5-4E13-89B3-F5F4C8FA6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Katmanlı yönetim sistemi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7628A62-6D32-459C-BE2B-B0BA2357C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Katmanlı yönetim sistemi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DBFDC15-FB01-47CB-B3EF-66F770F64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yönetim, farklı frekanstaki toplantı ve karar katmanlarının birlikte çalışmasıyla oluşur.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297118A-D347-48F3-8265-C4947D8C0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5866D5B-7EEB-4736-B184-ED46948E1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Hat / vardiya katmanı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E4D149A-07FD-4D61-A734-7B43E5A77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Anlık performans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Kısa çevrim kontrol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İlk aksiyon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D8E707B-21B8-4F6D-8D40-C4263D299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7E1EEE2-D80B-4523-9103-033D6E9AA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Bölüm katmanı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06262A0-0CD8-4F20-AD9E-C4374CE1F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Tekrarlayan sapmalar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Kaynak ve destek kararı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Çapraz fonksiyon koordinasyonu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5B8C38B-1DCF-489D-BCF9-645795D80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21531E1-8542-451B-A2F0-2800DF94E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Fabrika katmanı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7E20DC3-8B75-4890-9325-4FB232B72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Trend, kapasite, yatırım, risk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Yapısal kararlar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Yayılım ve öncelik yönetimi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F0E2B13-0A6A-4D7F-8A69-3B64A513D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F24B366-86EB-417F-9FB3-6A2A9D26D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 Sistemi ve Yayılım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4DA513A-84DD-4BF3-AE4E-B88450124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128963685"/>
      </p:ext>
    </p:extLst>
  </p:cSld>
</p:sld>
</file>

<file path=ppt\slides\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C48D448-8D69-4860-B1D7-18CC95FAA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5A85E5F-0C96-44E8-8BF7-519C22A4F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CFFF917-7A39-4779-B8D8-71E8B4E6A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9434314-D76E-4323-916F-3E0E57B33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 Sistemi ve Yayılım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17F0986-F73A-4694-9049-628B52F4D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Lider standart işi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C5BC272-4045-4C70-A5B3-B78265B24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Lider standart işi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0F23DEB-21F6-441F-AA8C-D468B88F0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Yönetici davranışı standartlaşmadığında, sistem kişiye göre değişir ve sürdürülebilirlik kırılır.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2EA7AB8-419D-4976-B964-524439C86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B7ED280-6BB1-4D59-AD75-D381B985E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E7CC"/>
          </a:solidFill>
          <a:ln xmlns:a="http://schemas.openxmlformats.org/drawingml/2006/main" w="0">
            <a:solidFill>
              <a:srgbClr val="FFE7CC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A160388-BBFE-441F-9A83-5BB5D9F8F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İçerik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058988D-4E85-4471-B0D4-B994CFFA6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Saha turu rotası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Sorulacak standart sorular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Kontrol edilen KPI'lar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Aksiyon kapanış doğrulaması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9C6A9B4-AF2C-4307-B9DD-B61AC92C3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Beklenen etki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B171F2A-92BC-4E93-8913-97EB24D97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Yönetici görünürlüğü artar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Sorunlar daha erken yakalanır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Ekip, beklentiyi daha net okur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Rutin takip kişisel stile bağlı kalmaz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02D0E5F-E01D-4FD2-B204-48EA5C091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9ADBD1B-2DF7-4E5A-A89D-0D343DFF0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 Sistemi ve Yayılım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3E7EE1A-8F71-4487-855E-98F2F6EA1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508701443"/>
      </p:ext>
    </p:extLst>
  </p:cSld>
</p:sld>
</file>

<file path=ppt\slides\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A7A04B9-9A82-4D62-B662-2B26AB6A4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82ED1EC-A4B3-41D3-92F5-7B6888DD5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1891C30-4BF4-4A46-815C-DD07E43DD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80F3C0E-5146-4528-8BFA-C7A94304D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 Sistemi ve Yayılım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1354BE8-E63B-4693-83CC-8E881C377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Yönetim olgunluk matrisi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FD4CB21-6158-4B66-A139-CCEE32BF9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Yönetim olgunluk matrisi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D2F2FC2-6345-4DAA-B4C1-9ED4E9CF1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her hattın ve bölümün aynı seviyede olmadığı kabul edilir; bu yüzden olgunluk matrisi gerekir.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18A66C4-E2B4-409B-AD8D-F735D883AB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24100"/>
            <a:ext cx="2476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22B96AF-5C54-4541-906D-E76A24989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76500"/>
            <a:ext cx="2247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Alan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4AD1732-200C-4CAC-B801-06B63ECC0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324100"/>
            <a:ext cx="2857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49EB30A-B97A-4530-ACFD-8A612A924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476500"/>
            <a:ext cx="2628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Düşük olgunluk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B3237AE-483B-42B2-BF7C-1F2840BB0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324100"/>
            <a:ext cx="4667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14C104B-B666-4826-B0D2-6240253EA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76500"/>
            <a:ext cx="44386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Yüksek olgunluk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4FFDC53-F139-4A7A-A095-00F813DF5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384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F6A3131-C815-4C24-BFBA-A3045B4EC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099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Toplantı Sistemi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B1EDF92-5008-4302-8B12-F06D12308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8384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FCB2631-415B-4190-AF96-5FA1EE4FF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0099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Toplantı var, karar yok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67541B1-FC88-407F-A26B-EAC63AEB7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384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9A24D21-6920-449B-A08E-2BAF25699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099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Karar ve kapanış görünür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1D66014-25AF-4CE3-BF28-77DC4878A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0E1CC99-86AC-4BE7-BAFD-B80EFD4B5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147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Liderlik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EF31CFC-E88B-4F83-B5A5-D4CDA93FB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433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B2CCA47-187C-4FF7-9B46-9067A493C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7147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Sorunlara reaktif yaklaşım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140CC84-0524-45ED-BE24-959B00027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5433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237AE29-0630-4D0A-B20A-E555423B2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7147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Rutin ve standart takip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A8ABAF2-E519-4C21-99AA-9970602A1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163D828-4392-4870-9B67-566A068F4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196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KPI Disiplini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40071E2-A028-40AB-9ED5-6FBAADB85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2481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E9B3D80-9D03-414E-A4E4-8C2D7306C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4196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Geç raporlama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ADACF40-33D8-4325-B6E9-1055570AB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2481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BC3EEC4-700F-4074-AD7A-B2D148CCF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4196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Anlık görünürlük ve aksiyon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5AE22DC-4F7C-4F7E-8F01-98E1E60F9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502E910-7E3E-4104-B157-1A6530135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244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Yayılım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3A330AE-8EFA-4928-A54C-CC718E24A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9530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CA110EE1-7E82-45F2-9142-145A70103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51244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Pilotta kalan iyileştirme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F3F6572-8785-4354-9F16-C7DE103AF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9530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955004E-A837-40D7-83C2-15A3F5BCC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51244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Çok hatlı öğrenme ve tekrar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F524070C-0721-4D96-9E95-8F5F3E63D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D6295DD9-9C45-4256-A4CD-F245AA40A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 Sistemi ve Yayılım / Katılımcı eğitim notu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5968A64D-CE95-4861-A90A-2825D666C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514960377"/>
      </p:ext>
    </p:extLst>
  </p:cSld>
</p:sld>
</file>

<file path=ppt\slides\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9CE6E4C-5D9F-4D58-B84D-3B6CAC7B7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3EBF155-CAC2-4043-9143-2FB074233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93466E6-EB9F-4D08-8FBC-AD3C3B67E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0645305-E54C-4F3D-87D6-5C39D509A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 Sistemi ve Yayılım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F88BA31-830F-4E9A-B336-59482D99B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Çok hatlı koordinasyon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70656F8-2BED-4AA9-94E5-B107D1E4E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Çok hatlı koordinasyon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DC3E3A1-43E0-4CE3-BC29-98DBEB7FC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Bir hatta çalışan yapı diğer hatta aynı sonucu vermez; farklı olgunluk ve öncelikler birlikte yönetilmelidir.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E95DB87-288C-4086-B8CF-47942C644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481E656-53F0-4E49-8A78-9C63BA3C1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4F2E9"/>
          </a:solidFill>
          <a:ln xmlns:a="http://schemas.openxmlformats.org/drawingml/2006/main" w="0">
            <a:solidFill>
              <a:srgbClr val="E4F2E9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2BA4A96-24FE-4AF8-B65A-3DE82A241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Koordinasyon ihtiyacı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09925B6-C876-4457-B2EA-1D197E0F4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Farklı ürün aileleri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Farklı ekip yetkinlikleri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Farklı bakım baskıları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Farklı darboğaz desenleri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8391BEE-885F-49E5-B2B9-00D685F5F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İleri yönetim yaklaşımı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F3D07DF-0ACC-4C78-8ECC-4D27B3C12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Ortak KPI dili korunur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Yerel öncelik ayrı yönetilir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Olgunluk bazlı destek verilir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 format, farklı yoğunlukla kullanılır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7E9068C-4AAE-4DFB-9F0C-741197511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55B0CD7-3F10-4B6E-A85C-B0A1D374B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 Sistemi ve Yayılım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2CC1592-0F03-41B0-B3F7-8FC4CD2BD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221437590"/>
      </p:ext>
    </p:extLst>
  </p:cSld>
</p:sld>
</file>

<file path=ppt\slides\slide7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E57C285-38AB-42F4-B706-586296020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1B53F3A-6367-472A-9455-CCBF4DBF8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933A097-46B8-4A5D-965B-79A7C8B32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BE7B2DD-4FE6-4F77-8810-1989ECACE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 Sistemi ve Yayılım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7E771C8-A955-4CBC-B2D3-F38E09E14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Denetim ve doğrulama mekanizması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FD4843C-8681-450B-84C6-D4AD2D375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Denetim ve doğrulama mekanizması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75A9C73-D3A8-475E-B290-4083A7939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denetim ceza aracı değil, sistemin gerçekten yaşayıp yaşamadığını gösteren doğrulama mekanizmasıdır.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EF3FC2C-42C1-44EE-AFBC-6AB1B937D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C5F97DF-3902-4C5D-A109-F1B4B6AB1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Ne denetlenir?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9FBB4F0-ACDA-4B54-BC4B-1996BE32E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Toplantı çıktıları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KPI güncelliği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Aksiyon kapanışı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Saha standardı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22BC7DF-043D-4EAC-A84D-40B41E0B4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3C1D2F9-AB0B-44F4-8F70-7F4FCF112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Kim denetler?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C7BAA1E-5D7E-463B-B8B9-A3EEB2EF7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Hat lideri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Bölüm yöneticisi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Fabrika yönetimi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0D9D3A5-7ED9-436E-808C-1EC789359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909B771-2B93-4DAF-A30A-36917C889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Nasıl kullanılır?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344D21A-2E8F-4B57-A0F1-0747524E7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Puan toplamak için değil gelişim alanı seçmek için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Trend görmek için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Olgunluk kararını veriyle desteklemek için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B51CFA1-51AC-4732-8095-3340DBCC1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B08E21B-BF6B-42D8-AD98-E078EB4E4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 Sistemi ve Yayılım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E9C015D-7E89-419D-B8FA-C98BDE739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32488234"/>
      </p:ext>
    </p:extLst>
  </p:cSld>
</p:sld>
</file>

<file path=ppt\slides\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618BC32-F13A-4217-A817-460CFA24F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72B118F-72CC-48FA-BF97-2A433CAF2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019DCE7-AC19-445E-A7CB-18BFA7898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C19BAD1-EC49-4BFE-9EC6-BCC5D7049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 Sistemi ve Yayılım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8122DE7-217A-4038-A1D3-63CDCAB38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Finansal etki ile yönetim bağlantısı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36F3E89-F808-41A5-A2D3-EE5FB5C27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Finansal etki ile yönetim bağlantısı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F03F05D-0437-4BA8-8EA7-9A6F93BFF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fabrika yönetimi, günlük performans sinyallerini finansal sonuçlarla bağlayabilmelidir.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80AB767-9D60-4D44-9955-549228E69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9BF27E3-DA8D-4545-BF2F-E3008FBA4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0827DE8-838A-4702-BB4F-534769D60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Operasyonel sinyaller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683EB92-24F7-4C47-BDFE-BCF24A163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Plan sapması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Duruş süresi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Hata ve hurda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Fazla mesai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698627A-2259-4E08-BA53-664CA837B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Yönetim sorusu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B05C272-D9EA-49EA-A2E4-D290D25AD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Bu sapma ne kadar maliyet yaratıyor?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Tekrar frekansı nedir?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Hangi yapısal karar gerekli?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Takip edilmezse ne büyür?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7BD147A-04DD-4CF7-BDAF-2533AA9E7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2F142EF-38BE-4E4E-AFD6-BB8EDB819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 Sistemi ve Yayılım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375B6CB-49D7-4B9F-B5E8-BF4F8D95C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014751597"/>
      </p:ext>
    </p:extLst>
  </p:cSld>
</p:sld>
</file>

<file path=ppt\slides\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8E7E325-5C27-4E52-B819-01630D037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0CBF572-18ED-4146-B00A-92E23E462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987D13E-AF23-4223-AEC5-199EAA756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F197F19-0A03-401E-9A31-E1D7628BE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Fabrika Yönetim Sistemi ve Yayılım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3693F4D-73DB-40F6-ACED-47D12BD47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Politika yayılımı ve hedef kırılımı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38983CA-44E1-40CA-B378-CF459EF84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Politika yayılımı ve hedef kırılımı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45E86A7-B3F8-49C0-B24F-37645CF93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fabrika hedefleri günlük aksiyona çevrilmelidir; aksi halde KPI'lar rapor kalır.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0A53979-27EA-4CA1-8A7A-23A937C7D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9AE919A-B320-4267-BAB8-8D0A8F0C3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22188FB-DA6D-4DF8-9AF7-91451AA7F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Ne gerekir?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F4E4308-DE1A-4FA1-AE06-2E81BDA0F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Az sayıda net öncelik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Hat ve bölüm bazında hedef kırılımı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Sorumluluk dağılımı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Rutin gözden geçirme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52DD84E-307E-4297-AE6D-E158F516B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Riskler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9253A89-B67E-4B57-85FB-A9BF8A7E1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Çok fazla hedef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Saha gerçekliğinden kopuk beklenti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Sahibi olmayan iyileştirme başlıkları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Yalnızca raporlanan ama takip edilmeyen hedefler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EB379F2-1D4D-4105-8C2C-6D9FD71C3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30ED035-E066-4ED8-8A9F-7335F7B66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Fabrika Yönetim Sistemi ve Yayılım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C08AC41-8688-4E13-8198-F01B45716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474438479"/>
      </p:ext>
    </p:extLst>
  </p:cSld>
</p:sld>
</file>

<file path=ppt\tableStyles.xml><?xml version="1.0" encoding="utf-8"?>
<a:tblStyleLst xmlns:a="http://schemas.openxmlformats.org/drawingml/2006/main" def="{5C22544A-7EE6-4342-B048-85BDC9FD1C3A}"/>
</file>

<file path=ppt\theme\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viewProps.xml><?xml version="1.0" encoding="utf-8"?>
<p:viewPr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xmlns:a="http://schemas.openxmlformats.org/drawingml/2006/main" n="120" d="100"/>
          <a:sy xmlns:a="http://schemas.openxmlformats.org/drawingml/2006/main" n="120" d="100"/>
        </p:scale>
        <p:origin x="800" y="184"/>
      </p:cViewPr>
      <p:guideLst/>
    </p:cSldViewPr>
  </p:slideViewPr>
  <p:notesTextViewPr>
    <p:cViewPr>
      <p:scale>
        <a:sx xmlns:a="http://schemas.openxmlformats.org/drawingml/2006/main" n="1" d="1"/>
        <a:sy xmlns:a="http://schemas.openxmlformats.org/drawingml/2006/main" n="1" d="1"/>
      </p:scale>
      <p:origin x="0" y="0"/>
    </p:cViewPr>
  </p:notesTextViewPr>
  <p:gridSpacing cx="76200" cy="76200"/>
</p:viewPr>
</file>