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67f9d964d6434dfe" /><Relationship Type="http://schemas.openxmlformats.org/officeDocument/2006/relationships/extended-properties" Target="/docProps/app.xml" Id="R2890318b6d9b4283" /><Relationship Type="http://schemas.openxmlformats.org/officeDocument/2006/relationships/officeDocument" Target="/ppt/presentation.xml" Id="R2ef87c3b13cf432a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2026-06-03T15:27:58.1810000Z</dcterms:created>
  <dcterms:modified xsi:type="dcterms:W3CDTF">2026-06-03T15:27:58.1820000Z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952b7071bde4b10" /><Relationship Type="http://schemas.openxmlformats.org/officeDocument/2006/relationships/slideMaster" Target="/ppt/slideMasters/slideMaster1.xml" Id="Refd39833bc72451c" /><Relationship Type="http://schemas.openxmlformats.org/officeDocument/2006/relationships/notesMaster" Target="/ppt/notesMasters/notesMaster1.xml" Id="R5cdc0fd61485481a" /><Relationship Type="http://schemas.openxmlformats.org/officeDocument/2006/relationships/presProps" Target="/ppt/presProps.xml" Id="R468beface0604760" /><Relationship Type="http://schemas.openxmlformats.org/officeDocument/2006/relationships/viewProps" Target="/ppt/viewProps.xml" Id="R9d5f0c113c514027" /><Relationship Type="http://schemas.openxmlformats.org/officeDocument/2006/relationships/tableStyles" Target="/ppt/tableStyles.xml" Id="R0199f1d820b643f0" /><Relationship Type="http://schemas.openxmlformats.org/officeDocument/2006/relationships/slide" Target="/ppt/slides/slide1.xml" Id="R0ed4b0ba70ce4e4c" /><Relationship Type="http://schemas.openxmlformats.org/officeDocument/2006/relationships/slide" Target="/ppt/slides/slide2.xml" Id="Re6c139fb0aa74cff" /><Relationship Type="http://schemas.openxmlformats.org/officeDocument/2006/relationships/slide" Target="/ppt/slides/slide3.xml" Id="R23c8b51f0b13442e" /><Relationship Type="http://schemas.openxmlformats.org/officeDocument/2006/relationships/slide" Target="/ppt/slides/slide4.xml" Id="R11a5059c94cc4e8f" /><Relationship Type="http://schemas.openxmlformats.org/officeDocument/2006/relationships/slide" Target="/ppt/slides/slide5.xml" Id="Rc3f2f18a13ac4deb" /><Relationship Type="http://schemas.openxmlformats.org/officeDocument/2006/relationships/slide" Target="/ppt/slides/slide6.xml" Id="R64c4f94427ea4979" /><Relationship Type="http://schemas.openxmlformats.org/officeDocument/2006/relationships/slide" Target="/ppt/slides/slide7.xml" Id="Rdad4743e58e241de" /><Relationship Type="http://schemas.openxmlformats.org/officeDocument/2006/relationships/slide" Target="/ppt/slides/slide8.xml" Id="R911283423d7f48a2" /><Relationship Type="http://schemas.openxmlformats.org/officeDocument/2006/relationships/slide" Target="/ppt/slides/slide9.xml" Id="R8318d49b3c244677" /><Relationship Type="http://schemas.openxmlformats.org/officeDocument/2006/relationships/slide" Target="/ppt/slides/slide10.xml" Id="R628724bca2af44f9" /><Relationship Type="http://schemas.openxmlformats.org/officeDocument/2006/relationships/slide" Target="/ppt/slides/slide11.xml" Id="Rdb9f40e6bf6d47b9" /><Relationship Type="http://schemas.openxmlformats.org/officeDocument/2006/relationships/slide" Target="/ppt/slides/slide12.xml" Id="R34d73744b1204341" /><Relationship Type="http://schemas.openxmlformats.org/officeDocument/2006/relationships/slide" Target="/ppt/slides/slide13.xml" Id="R33796478cba2496b" /><Relationship Type="http://schemas.openxmlformats.org/officeDocument/2006/relationships/slide" Target="/ppt/slides/slide14.xml" Id="Rddddbc0b5b274e29" /><Relationship Type="http://schemas.openxmlformats.org/officeDocument/2006/relationships/slide" Target="/ppt/slides/slide15.xml" Id="R12f78df0e2224d30" /><Relationship Type="http://schemas.openxmlformats.org/officeDocument/2006/relationships/slide" Target="/ppt/slides/slide16.xml" Id="R82c874b3db5649ff" /><Relationship Type="http://schemas.openxmlformats.org/officeDocument/2006/relationships/slide" Target="/ppt/slides/slide17.xml" Id="R4886776d3c674508" /><Relationship Type="http://schemas.openxmlformats.org/officeDocument/2006/relationships/slide" Target="/ppt/slides/slide18.xml" Id="Re94355f7c10f4192" /><Relationship Type="http://schemas.openxmlformats.org/officeDocument/2006/relationships/slide" Target="/ppt/slides/slide19.xml" Id="Rbe105cb715444e42" /><Relationship Type="http://schemas.openxmlformats.org/officeDocument/2006/relationships/slide" Target="/ppt/slides/slide20.xml" Id="R74fc22f207b74c09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f1e3cdc5d364417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f096dbd26e14526" /><Relationship Type="http://schemas.openxmlformats.org/officeDocument/2006/relationships/notesMaster" Target="/ppt/notesMasters/notesMaster1.xml" Id="R940abdbb1b3e48fb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8fff7dfc01d4f2a" /><Relationship Type="http://schemas.openxmlformats.org/officeDocument/2006/relationships/notesMaster" Target="/ppt/notesMasters/notesMaster1.xml" Id="R110be0cdf3694081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750fbe793bf4c4f" /><Relationship Type="http://schemas.openxmlformats.org/officeDocument/2006/relationships/notesMaster" Target="/ppt/notesMasters/notesMaster1.xml" Id="Rff5db230d3b14a8c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c06033e9a8647c6" /><Relationship Type="http://schemas.openxmlformats.org/officeDocument/2006/relationships/notesMaster" Target="/ppt/notesMasters/notesMaster1.xml" Id="Rd5b43751293740da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213121899802462a" /><Relationship Type="http://schemas.openxmlformats.org/officeDocument/2006/relationships/notesMaster" Target="/ppt/notesMasters/notesMaster1.xml" Id="R6ee75d3f658944f6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df6ca34157b494d" /><Relationship Type="http://schemas.openxmlformats.org/officeDocument/2006/relationships/notesMaster" Target="/ppt/notesMasters/notesMaster1.xml" Id="Rddb087f24fb6469b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a4ef8f538f7493d" /><Relationship Type="http://schemas.openxmlformats.org/officeDocument/2006/relationships/notesMaster" Target="/ppt/notesMasters/notesMaster1.xml" Id="R4eaf768084814457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0344012adff4f08" /><Relationship Type="http://schemas.openxmlformats.org/officeDocument/2006/relationships/notesMaster" Target="/ppt/notesMasters/notesMaster1.xml" Id="R45246af1d33442f0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82b42dfb33842f2" /><Relationship Type="http://schemas.openxmlformats.org/officeDocument/2006/relationships/notesMaster" Target="/ppt/notesMasters/notesMaster1.xml" Id="Ra14f859947954f17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6576caee91948b0" /><Relationship Type="http://schemas.openxmlformats.org/officeDocument/2006/relationships/notesMaster" Target="/ppt/notesMasters/notesMaster1.xml" Id="R4fbac93f70224260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471b2f8ff5a4021" /><Relationship Type="http://schemas.openxmlformats.org/officeDocument/2006/relationships/notesMaster" Target="/ppt/notesMasters/notesMaster1.xml" Id="Rd4b1668baef54f13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5af3f9abd5847b0" /><Relationship Type="http://schemas.openxmlformats.org/officeDocument/2006/relationships/notesMaster" Target="/ppt/notesMasters/notesMaster1.xml" Id="R3d7c0ee9bfdb4cf3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e4f4366ed1e422d" /><Relationship Type="http://schemas.openxmlformats.org/officeDocument/2006/relationships/notesMaster" Target="/ppt/notesMasters/notesMaster1.xml" Id="Rf2dfd0599a7b46ec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66ce827cccf40a6" /><Relationship Type="http://schemas.openxmlformats.org/officeDocument/2006/relationships/notesMaster" Target="/ppt/notesMasters/notesMaster1.xml" Id="Ra15decdd11984087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d56fb78b1e54885" /><Relationship Type="http://schemas.openxmlformats.org/officeDocument/2006/relationships/notesMaster" Target="/ppt/notesMasters/notesMaster1.xml" Id="Re3a65d8ddf4e4424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7af9e4046ee4f64" /><Relationship Type="http://schemas.openxmlformats.org/officeDocument/2006/relationships/notesMaster" Target="/ppt/notesMasters/notesMaster1.xml" Id="R9246dc562b8f4ffa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b7eca41fd1b412c" /><Relationship Type="http://schemas.openxmlformats.org/officeDocument/2006/relationships/notesMaster" Target="/ppt/notesMasters/notesMaster1.xml" Id="R58c40c8aff384135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ba2c5bd577d4ed1" /><Relationship Type="http://schemas.openxmlformats.org/officeDocument/2006/relationships/notesMaster" Target="/ppt/notesMasters/notesMaster1.xml" Id="R3d4965f42dbf4c9a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2c7db18663cc444d" /><Relationship Type="http://schemas.openxmlformats.org/officeDocument/2006/relationships/notesMaster" Target="/ppt/notesMasters/notesMaster1.xml" Id="R9adc76ccaa7f44c5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941f0a5a3bf4205" /><Relationship Type="http://schemas.openxmlformats.org/officeDocument/2006/relationships/notesMaster" Target="/ppt/notesMasters/notesMaster1.xml" Id="R00ac140bfaaf4141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39833bc72451c"/>
  </p:sldMasterIdLst>
  <p:notesMasterIdLst>
    <p:notesMasterId xmlns:r="http://schemas.openxmlformats.org/officeDocument/2006/relationships" r:id="R5cdc0fd61485481a"/>
  </p:notesMasterIdLst>
  <p:sldIdLst>
    <p:sldId xmlns:r="http://schemas.openxmlformats.org/officeDocument/2006/relationships" id="256" r:id="R0ed4b0ba70ce4e4c"/>
    <p:sldId xmlns:r="http://schemas.openxmlformats.org/officeDocument/2006/relationships" id="257" r:id="Re6c139fb0aa74cff"/>
    <p:sldId xmlns:r="http://schemas.openxmlformats.org/officeDocument/2006/relationships" id="258" r:id="R23c8b51f0b13442e"/>
    <p:sldId xmlns:r="http://schemas.openxmlformats.org/officeDocument/2006/relationships" id="259" r:id="R11a5059c94cc4e8f"/>
    <p:sldId xmlns:r="http://schemas.openxmlformats.org/officeDocument/2006/relationships" id="260" r:id="Rc3f2f18a13ac4deb"/>
    <p:sldId xmlns:r="http://schemas.openxmlformats.org/officeDocument/2006/relationships" id="261" r:id="R64c4f94427ea4979"/>
    <p:sldId xmlns:r="http://schemas.openxmlformats.org/officeDocument/2006/relationships" id="262" r:id="Rdad4743e58e241de"/>
    <p:sldId xmlns:r="http://schemas.openxmlformats.org/officeDocument/2006/relationships" id="263" r:id="R911283423d7f48a2"/>
    <p:sldId xmlns:r="http://schemas.openxmlformats.org/officeDocument/2006/relationships" id="264" r:id="R8318d49b3c244677"/>
    <p:sldId xmlns:r="http://schemas.openxmlformats.org/officeDocument/2006/relationships" id="265" r:id="R628724bca2af44f9"/>
    <p:sldId xmlns:r="http://schemas.openxmlformats.org/officeDocument/2006/relationships" id="266" r:id="Rdb9f40e6bf6d47b9"/>
    <p:sldId xmlns:r="http://schemas.openxmlformats.org/officeDocument/2006/relationships" id="267" r:id="R34d73744b1204341"/>
    <p:sldId xmlns:r="http://schemas.openxmlformats.org/officeDocument/2006/relationships" id="268" r:id="R33796478cba2496b"/>
    <p:sldId xmlns:r="http://schemas.openxmlformats.org/officeDocument/2006/relationships" id="269" r:id="Rddddbc0b5b274e29"/>
    <p:sldId xmlns:r="http://schemas.openxmlformats.org/officeDocument/2006/relationships" id="270" r:id="R12f78df0e2224d30"/>
    <p:sldId xmlns:r="http://schemas.openxmlformats.org/officeDocument/2006/relationships" id="271" r:id="R82c874b3db5649ff"/>
    <p:sldId xmlns:r="http://schemas.openxmlformats.org/officeDocument/2006/relationships" id="272" r:id="R4886776d3c674508"/>
    <p:sldId xmlns:r="http://schemas.openxmlformats.org/officeDocument/2006/relationships" id="273" r:id="Re94355f7c10f4192"/>
    <p:sldId xmlns:r="http://schemas.openxmlformats.org/officeDocument/2006/relationships" id="274" r:id="Rbe105cb715444e42"/>
    <p:sldId xmlns:r="http://schemas.openxmlformats.org/officeDocument/2006/relationships" id="275" r:id="R74fc22f207b74c09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603abb88745f8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a4344b7fa2b4cca" /><Relationship Type="http://schemas.openxmlformats.org/officeDocument/2006/relationships/slideLayout" Target="/ppt/slideLayouts/slideLayout1.xml" Id="Rf84f6c85fc2c421c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4f6c85fc2c421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79240b2ad4561" /><Relationship Type="http://schemas.openxmlformats.org/officeDocument/2006/relationships/notesSlide" Target="/ppt/notesSlides/notesSlide1.xml" Id="R3c67c37ff9ff4e03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7374dabd4150" /><Relationship Type="http://schemas.openxmlformats.org/officeDocument/2006/relationships/notesSlide" Target="/ppt/notesSlides/notesSlide10.xml" Id="R0be73a4c6d164263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63d4dad914c68" /><Relationship Type="http://schemas.openxmlformats.org/officeDocument/2006/relationships/notesSlide" Target="/ppt/notesSlides/notesSlide11.xml" Id="R225cda0b05b54dfb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4c754edb41f9" /><Relationship Type="http://schemas.openxmlformats.org/officeDocument/2006/relationships/notesSlide" Target="/ppt/notesSlides/notesSlide12.xml" Id="R721d1a36a6274fcf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bd25f52544d8a" /><Relationship Type="http://schemas.openxmlformats.org/officeDocument/2006/relationships/notesSlide" Target="/ppt/notesSlides/notesSlide13.xml" Id="R768579b247d148dc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214016c6845cb" /><Relationship Type="http://schemas.openxmlformats.org/officeDocument/2006/relationships/notesSlide" Target="/ppt/notesSlides/notesSlide14.xml" Id="R6837a644f1154a0d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1889c9ef4df3" /><Relationship Type="http://schemas.openxmlformats.org/officeDocument/2006/relationships/notesSlide" Target="/ppt/notesSlides/notesSlide15.xml" Id="Rb110da8579dd4d77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b74762d84c90" /><Relationship Type="http://schemas.openxmlformats.org/officeDocument/2006/relationships/notesSlide" Target="/ppt/notesSlides/notesSlide16.xml" Id="R10451d0b9d0445bb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46ec05e044e93" /><Relationship Type="http://schemas.openxmlformats.org/officeDocument/2006/relationships/notesSlide" Target="/ppt/notesSlides/notesSlide17.xml" Id="R178d4100113b44d0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4a93aa20f4d76" /><Relationship Type="http://schemas.openxmlformats.org/officeDocument/2006/relationships/notesSlide" Target="/ppt/notesSlides/notesSlide18.xml" Id="R6a3b80b0a47b4c0d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739d29dc6488a" /><Relationship Type="http://schemas.openxmlformats.org/officeDocument/2006/relationships/notesSlide" Target="/ppt/notesSlides/notesSlide19.xml" Id="R5cfdacf591ff44b8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d31bfd94d4edc" /><Relationship Type="http://schemas.openxmlformats.org/officeDocument/2006/relationships/notesSlide" Target="/ppt/notesSlides/notesSlide2.xml" Id="R086ed392c5964895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775d25366412d" /><Relationship Type="http://schemas.openxmlformats.org/officeDocument/2006/relationships/notesSlide" Target="/ppt/notesSlides/notesSlide20.xml" Id="Re45e8678b1c04ac2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e7be643f44fca" /><Relationship Type="http://schemas.openxmlformats.org/officeDocument/2006/relationships/notesSlide" Target="/ppt/notesSlides/notesSlide3.xml" Id="Re83fe2acf85b41ed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b567009042bb" /><Relationship Type="http://schemas.openxmlformats.org/officeDocument/2006/relationships/notesSlide" Target="/ppt/notesSlides/notesSlide4.xml" Id="Rec9c666a05af44f2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5201c6bb47dd" /><Relationship Type="http://schemas.openxmlformats.org/officeDocument/2006/relationships/notesSlide" Target="/ppt/notesSlides/notesSlide5.xml" Id="R17980aa36c5248ef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a439cd3d04006" /><Relationship Type="http://schemas.openxmlformats.org/officeDocument/2006/relationships/notesSlide" Target="/ppt/notesSlides/notesSlide6.xml" Id="R3d29ad1d9af442f6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d98e0904e46f1" /><Relationship Type="http://schemas.openxmlformats.org/officeDocument/2006/relationships/notesSlide" Target="/ppt/notesSlides/notesSlide7.xml" Id="R7b5fe944874e45df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a36f4607846d1" /><Relationship Type="http://schemas.openxmlformats.org/officeDocument/2006/relationships/notesSlide" Target="/ppt/notesSlides/notesSlide8.xml" Id="Rb6a3b87981a54708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60dd77a8b46ab" /><Relationship Type="http://schemas.openxmlformats.org/officeDocument/2006/relationships/notesSlide" Target="/ppt/notesSlides/notesSlide9.xml" Id="R72a64344d2f64af8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2BA6B55-6995-4DED-A505-DF3FF71B9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413266C-2C31-4031-AD20-61C10F51D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96B8B0-A22C-4312-A322-9490037D7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C44BE3F-E843-4F75-A45B-39B950C0A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438B70-E248-4D4E-80FE-01E352493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E�xitim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EB293A-2A78-4ACC-A48F-B0795D19F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586375-3C8E-4125-9642-179EC3184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Temel seviye, bir sanayi yatırımının neden, nasıl ve hangi ana a�xamalarla yönetildi�xini ö�xretir; proje dilini ve ilk kontrol ba�xlıklarını kurar.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8169A9-0921-4382-9D44-8ED132C16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593438-B34D-44EE-B79D-D5B6D161F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yatırım kararının ana mantı�xını ve kapsamını do�xru tanımlamak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Fizibilite, kapasite, yerle�xim, altyapı ve tedarik ba�xlıklarını birlikte okuyabilmek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Yatırımın ana fazlarını ve kritik geçi�x noktalarını ayırt edebilmek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İlk seviye risk ve kontrol ba�xlıklarıyla projeyi okumaya ba�xlayabilmek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0C57AC-0667-45D7-A038-35E77E8EF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229B47-D6C4-4315-B59F-5B90DE789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D9534F"/>
          </a:solidFill>
          <a:ln xmlns:a="http://schemas.openxmlformats.org/drawingml/2006/main" w="0">
            <a:solidFill>
              <a:srgbClr val="D9534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ED7E54-DC37-4FDF-9BB1-0C7A09755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e�xitim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1CC8FE-60E3-439A-88F6-338291CED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Katılımcıya yöntem ö�xretmek için hazırlanmı�xtır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Araçları tek tek tanımlar ve kullanım mantı�xını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9AE3B0-A1BF-407B-AA71-D02C71BB4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AE2D70-C4CB-4DB7-9062-D579D5A9F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ED4D194-C605-4A53-9FE8-2EFBFC18E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00211944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E17C422-74D6-4CFA-859A-23E31A5DB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B80632-3558-44E8-91D8-17D253BE2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8B867E-E705-40EE-9FA2-693130743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E77C7F9-41B6-476C-8CC3-765401312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590487-4F7A-47A7-B436-2A586C550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Altyapı gereksinimleri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D52D50-8882-4E15-80CC-8A2D7FF0B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Altyapı gereksinimleri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E0E0CF-F3B4-45EC-ACEE-73E2BAF4A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yatırımda birçok gecikme, makinenin kendisinden de�xil altyapı hazırlı�xının eksik tanımlanmasından do�xar.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4289E4-0D27-4A18-AC59-E38EE0B39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A7E2E58-B7B9-45BA-B876-77A0275C2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Enerji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B75822-F74D-4951-8847-899EE65DC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Elektrik yükü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Pano ve kablolama ihtiyacı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Yedekleme ve güvenlik gereksinimleri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8217892-53EA-4F51-98B3-FC05664FF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53A797-1E52-43DB-BAAA-E714CBF15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Yardımcı tesisler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D743A0-256F-426A-B200-4AEA81A56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Basınçlı hava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Su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Gaz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Vakum veya iklimlendirme ihtiyacı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517F50-903D-4E48-93ED-E8F519A90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815B8B1-9C15-44C7-BCCD-D57A3E1CC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 hazırlı�xı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517F4A-9F90-4F15-AA05-BF10E4B9A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Zemin uygunlu�xu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Temel veya ankraj ihtiyacı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Ta�xıma ve montaj eri�ximi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030FED-8B2A-4147-BA46-854CCE541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F7838E8-615C-41A0-940F-3E8C7F078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5B73808-5794-4F88-83CF-61FC13039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465552076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5AB5FF4-FD5E-4438-8687-4560E8819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38FD37-9D9D-41C4-A87F-679C5E7A6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E2519E-6190-4CA3-9744-B0BC02CF4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232013-4F95-4CC6-8503-4DB34AF60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F4FD5A-3CF4-4E11-AB42-E2FBE1572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Tedarikçi seçimine giri�x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10DF5D-AD8A-431F-9639-2B8E369FA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Tedarikçi seçimine giri�x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4CE462-919B-4BB0-AB1E-014F75A3C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Do�xru tedarikçi seçimi, yalnızca fiyat de�xil teknik uygunluk, servis deste�xi ve devreye alma güveni üzerinden yapılır.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B4AF8E-BF29-40BF-87C7-89F4E53A4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2CD049-2F9B-49AC-B060-DB7AF8678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F9BAABC-B4B3-4028-A8C4-C59A01723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kriterler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4B26C6-3C38-4BF2-AD3C-89ADAD7FA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uygunluk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Referans ve sektör deneyimi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Teslim süresi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Servis ve yedek parça deste�xi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15F145-B96C-404C-9FAD-CBE5F6719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Riskli seçim davranı�xı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3BA0D9-B808-49E7-9DC0-E7F5459A3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Teklif metnini teknik �xartname yerine koymak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Garanti ve SAT/FAT kapsamını yazmamak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Kurulum sorumluluklarını belirsiz bırakmak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İlk yatırım maliyetine a�xırı odaklanmak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EB6974-11D2-49C2-9CD7-0C82771E9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0CB6E9-0DD7-4849-ACEB-3B3FC5DE4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05AE756-47AD-4849-B4FE-69DF40F92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663576549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2F2D3D8-02CE-45BF-BD0D-29C677AC8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837025-3A5A-4C56-8718-AFDEAC275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522661A-C7B1-40E2-97B1-E6AD1BB58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85AF9E-BED5-44F0-B1F4-6BCD22EED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0E3DA5-654B-435C-AF53-8B744D66C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Teknik �xartname neden kritik?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CF9A17-7D3D-416A-B3E7-F4985E40B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Teknik �xartname neden kritik?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F3F4F3-6634-4ECC-BCF3-4C86A7DE9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�xartname, yatırımın beklentisini satıcıya aktaran ve yorum farkını azaltan temel belgedir.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B39FA6-3DDB-433C-89D3-E40C13614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E27DABF-914B-4968-AB33-DD004A08C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C59C1FF-3861-4CFD-BE2A-3E8D1D24D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Şartnamede olmalı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246F40-4491-4769-921A-4D1F149C4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�Srün ve proses tanımı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Kapasite ve kalite hedefi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Altyapı ve entegrasyon beklentisi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Test ve kabul kriteri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D2A7EF-3CE4-4844-BC5E-1DB248E81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Eksik �xartname riski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ADCAAB-419D-4D73-BAFB-D4C7372A4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Teklifler kar�xıla�xtırılamaz hale gelir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Sonradan kapsam büyür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Tedarikçi farklı varsayımla ilerler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Devreye almada uyu�xmazlık çıkar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D5E84C-FA42-438C-AD44-94182A567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FF4A70-3B1D-4989-A5ED-9FF873646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A988C5-1F8C-4EF9-825B-9BE421A76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550261919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8C98220-0A96-44E6-A32B-9D0C520A1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559BB5-A61B-4816-98B3-1F171F810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D5C599-4772-4374-8951-2613EC1C7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987CAF-9FAF-48BD-BF77-6F74AE0EF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DA0383-43A2-4F93-838B-5C7C4EAA5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Kurulum öncesi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28FDED-36E7-49CD-A492-4EBEFF010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Kurulum öncesi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79D884-C942-4EC0-B1D8-B077E35D1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Makine sahaya gelmeden önce tamamlanması gereken hazırlıklar gecikme riskini ciddi biçimde azaltır.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8A7E8A-E7B0-4559-AF53-64336415E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11714D-034C-4257-A0F4-BE948E506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ve zemin hazırlı�xı tamamlandı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Enerji ve yardımcı tesis ba�xlantıları hazır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Ta�xıma ve montaj eri�ximi net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dokümanlar ve layout onaylandı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Sorumluluk matrisi payla�xıldı mı?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D78B47-D4A5-418D-A9E4-D25B18E6E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002F39-03FC-4014-BCB1-F47EF3145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9B7EF64-274B-4FA7-81BE-0ED5DA2FC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25636136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7736102-E6F0-41EA-8AF5-46CC5F2E5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28715BE-E24F-413C-A5B3-8183836EA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896375-D117-4B85-8446-F5EB5C5C0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7B71B3-8F1B-4508-A881-E04284F87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EE5339-99EB-49EB-87D6-3531D8447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Devreye alma mantı�xı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41353F-D657-4746-8331-F78EF9253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Devreye alma mantı�xı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5A8204-B11E-47B5-A7C6-A9FFDB134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Devreye alma, makinenin çalı�xması de�xil; hedeflenen performans ve güvenlik ko�xullarında do�xrulanmı�x �xekilde i�xletmeye alınmasıdır.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62A57E-01B4-4D47-8CC8-4F98AB14A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7C8B1B8-D01D-4712-BEBD-E0992B824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Mekanik / elektrik tamamlama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0DBF6B-4E75-479F-A060-D5D7DE52F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Kurulumun fiziksel olarak tamamlanması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Ba�xlantıların do�xrulanması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Güvenlik kontrolleri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A81537-1647-495D-A2EC-4343A807F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3690E1-FD46-42EA-B510-53A68E82E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Deneme ve ayar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F3E959-045B-483F-B6AB-3B570C1CF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Bo�xta çalı�xma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�Srünlü test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Kalite ve hız do�xrulaması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705B32-2C30-4EE7-B1CF-F5292201A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3AD0E2-D1E4-42EB-9E09-7FB9FBEC0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İ�xletmeye geçi�x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04DE79-A6EF-448D-8FE1-A4822C8BA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Operatör e�xitimi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devri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İlk hafta destek planı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2308A8-8B21-4599-B968-FA88AAAD8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258778-C1E3-49DF-ACC4-7728C760D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FCB960-686D-48CD-8CF8-15C14037A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71461319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DCA5482-B676-456B-85F5-F4204CBFD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3BE15C-C95D-4F1B-AD8F-8349A3221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B0D644-6269-41FE-AD18-4539AD097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6FD21E-E08B-4882-934E-194A7877C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6E5DB6-D87E-4A0C-BFFD-BFDD19B47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Güvenlik ve risk bakı�xı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1E783A-482E-46AC-B897-379023E5F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Güvenlik ve risk bakı�xı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6B933E-53C7-4ACF-8B3E-B68519396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Yatırımın teknik ba�xarısı, güvenli i�xletme ko�xulu sa�xlanmadan tamamlanmı�x sayılmaz.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6FD308-A699-4584-A33E-9CD38E430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2D63CB-1739-4FF1-8BDA-C55787C03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898559-66F6-4E4B-8762-CEC96A9DE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risk ba�xlıkları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877F6A6-7E92-4EEC-BAEE-993A3F5ED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Mekanik sıkı�xma ve hareketli parça riski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Elektrik güvenli�xi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Ergonomi ve eri�xim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Yangın veya proses güvenli�xi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E90C59-B7FD-4D05-8520-8CE84318C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yakla�xımı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EF01B9-7F6E-4DCE-B9A0-9CB3FA2F5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Riskler tasarım a�xamasında görülmeli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Koruma ekipmandan sonra eklenmemeli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Operatör davranı�xı kadar tasarım da de�xerlendirilmelidir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Kabul kriteri güvenli�xi de içermelidir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67FF05-9065-42EE-B16B-69C755C5E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D6880F-D41D-47DB-8B18-5998169B6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94DCD4-38B9-4BF3-926B-9822B8047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732940254"/>
      </p:ext>
    </p:extLst>
  </p:cSld>
</p:sld>
</file>

<file path=ppt\slides\slide16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F98305D4-8D0E-43A6-8E47-8C9B2EAC87F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39C3B967-1139-416E-9505-5B1B083FD5B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FC15A115-0F36-4CC2-99A8-DD20D5431C0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7010563E-FE87-49DA-90E3-0B44B3E9CA4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Teknik Yatırım ve Tesis Kurulumu Temelleri</a:t></a:r></a:p></p:txBody></p:sp><p:sp><p:nvSpPr><p:cNvPr id="5" name=""><a:extLst xmlns:a="http://schemas.openxmlformats.org/drawingml/2006/main"><a:ext uri="{FF2B5EF4-FFF2-40B4-BE49-F238E27FC236}"><a16:creationId id="{29A8F1C6-D1A6-49C1-9B30-8AED7D45FA6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Mini vaka: makine geldi ama üretim ba�xlamadı</a:t></a:r></a:p></p:txBody></p:sp><p:sp><p:nvSpPr><p:cNvPr id="6" name=""><a:extLst xmlns:a="http://schemas.openxmlformats.org/drawingml/2006/main"><a:ext uri="{FF2B5EF4-FFF2-40B4-BE49-F238E27FC236}"><a16:creationId id="{5BE58E52-6C96-42C7-AEE6-21F046E8B53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Mini vaka: makine geldi ama üretim ba�xlamadı</a:t></a:r></a:p></p:txBody></p:sp><p:sp><p:nvSpPr><p:cNvPr id="7" name=""><a:extLst xmlns:a="http://schemas.openxmlformats.org/drawingml/2006/main"><a:ext uri="{FF2B5EF4-FFF2-40B4-BE49-F238E27FC236}"><a16:creationId id="{33C75F07-3BBC-49FD-A9FA-C673A2E9BD7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Birçok projede temel problem ekipman de�xil, eksik altyapı ve hazırlıksız devreye alma planıdır.</a:t></a:r></a:p></p:txBody></p:sp><p:sp><p:nvSpPr><p:cNvPr id="8" name=""><a:extLst xmlns:a="http://schemas.openxmlformats.org/drawingml/2006/main"><a:ext uri="{FF2B5EF4-FFF2-40B4-BE49-F238E27FC236}"><a16:creationId id="{60B8353D-3D90-49CD-AC3C-1BDAF4687BC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FFFFFF" /></a:solidFill><a:ln w="0" xmlns:a="http://schemas.openxmlformats.org/drawingml/2006/main"><a:solidFill><a:srgbClr val="FFFFFF" /></a:solidFill></a:ln></p:spPr></p:sp><p:sp><p:nvSpPr><p:cNvPr id="9" name=""><a:extLst xmlns:a="http://schemas.openxmlformats.org/drawingml/2006/main"><a:ext uri="{FF2B5EF4-FFF2-40B4-BE49-F238E27FC236}"><a16:creationId id="{78102E5B-1E68-46FF-A761-62C2ECF59BA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3410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E4F2E9" /></a:solidFill><a:ln w="0" xmlns:a="http://schemas.openxmlformats.org/drawingml/2006/main"><a:solidFill><a:srgbClr val="E4F2E9" /></a:solidFill></a:ln></p:spPr></p:sp><p:sp><p:nvSpPr><p:cNvPr id="10" name=""><a:extLst xmlns:a="http://schemas.openxmlformats.org/drawingml/2006/main"><a:ext uri="{FF2B5EF4-FFF2-40B4-BE49-F238E27FC236}"><a16:creationId id="{E1C3B047-3077-4F1C-AE0F-C5E5D734055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Ba�xlangıç durumu</a:t></a:r></a:p></p:txBody></p:sp><p:sp><p:nvSpPr><p:cNvPr id="11" name=""><a:extLst xmlns:a="http://schemas.openxmlformats.org/drawingml/2006/main"><a:ext uri="{FF2B5EF4-FFF2-40B4-BE49-F238E27FC236}"><a16:creationId id="{449F004B-6C29-40D6-ACB3-97D14C6BB2C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Makine zamanında teslim edildi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Elektrik ve hava hattı eksik kaldı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Yerle�xim revizyonu son anda fark edildi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Operatör e�xitimi planlanmamı�xtı</a:t></a:r></a:p></p:txBody></p:sp><p:sp><p:nvSpPr><p:cNvPr id="12" name=""><a:extLst xmlns:a="http://schemas.openxmlformats.org/drawingml/2006/main"><a:ext uri="{FF2B5EF4-FFF2-40B4-BE49-F238E27FC236}"><a16:creationId id="{C7F9FD71-75D7-4D8B-853A-4B24349511D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��xrenme</a:t></a:r></a:p></p:txBody></p:sp><p:sp><p:nvSpPr><p:cNvPr id="13" name=""><a:extLst xmlns:a="http://schemas.openxmlformats.org/drawingml/2006/main"><a:ext uri="{FF2B5EF4-FFF2-40B4-BE49-F238E27FC236}"><a16:creationId id="{D9CD9C40-4EBF-4962-B12A-0A4EC27BCA0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Kurulum öncesi checklist �xart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Altyapı projesi ana proje kadar kritik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Sorumluluk matrisi erken kurulmalı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Devreye alma hazırlı�xı teslimden önce ba�xlamalı</a:t></a:r></a:p></p:txBody></p:sp><p:sp><p:nvSpPr><p:cNvPr id="14" name=""><a:extLst xmlns:a="http://schemas.openxmlformats.org/drawingml/2006/main"><a:ext uri="{FF2B5EF4-FFF2-40B4-BE49-F238E27FC236}"><a16:creationId id="{3BE82657-E437-4965-91E3-BAA40BB1686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15" name=""><a:extLst xmlns:a="http://schemas.openxmlformats.org/drawingml/2006/main"><a:ext uri="{FF2B5EF4-FFF2-40B4-BE49-F238E27FC236}"><a16:creationId id="{60AE370E-4802-4B88-91F1-4AF77440758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Teknik Yatırım ve Tesis Kurulumu Temelleri / Katılımcı e�xitim notu</a:t></a:r></a:p></p:txBody></p:sp><p:sp><p:nvSpPr><p:cNvPr id="16" name=""><a:extLst xmlns:a="http://schemas.openxmlformats.org/drawingml/2006/main"><a:ext uri="{FF2B5EF4-FFF2-40B4-BE49-F238E27FC236}"><a16:creationId id="{5E90900C-AE3C-406D-94C1-9EC206E1C08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16</a:t></a:r></a:p></p:txBody></p:sp></p:spTree><p:extLst><p:ext uri="{BB962C8B-B14F-4D97-AF65-F5344CB8AC3E}"><p14:creationId val="1764124576" xmlns:p14="http://schemas.microsoft.com/office/powerpoint/2010/main" /></p:ext></p:extLst></p:cSld>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607DB15-D59C-4114-A805-F2956C466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1EDC1AE-7B79-45A2-9ABF-FCDF45117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68F3BA-2BF4-4CE9-B9C8-3965E8941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479D12-9501-4264-BD5C-F14A0E898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714445-99D0-4054-B7E6-C2BD38F1A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Yatırım ekibi ve rol payla�xımı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83B947-68DE-4109-B8FA-4D6413048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Yatırım ekibi ve rol payla�xımı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FBEABD-7842-45DB-8583-5F59CE539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dahi proje ekibinde kimin teknik, kimin operasyonel, kimin idari karar ta�xıdı�xı netle�xmelidir.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D4BB12-7B9A-4DFA-B719-ACC2D8A71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965475-FA5B-4FDF-853E-9209CB131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199A03-EEA1-4BA9-BE52-135631EE0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roller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938918-6A79-42BA-8032-2C193EBF5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Proje sahibi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sorumlu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İ�xletme / üretim temsilcisi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Satın alma ve finans deste�xi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39EA6F-D5DE-4D5A-B9C4-31D54D4B5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Netlik neden gerekir?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A8930B-F549-4470-AB1E-E47F46024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gecikmesini azaltır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beklentiyi korur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Sahadaki ihtiyaçları masaya ta�xır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Sorumluluk bo�xlu�xunu önler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82724C9-C29B-40F1-BB6C-ED3AC9549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3460035-8329-490A-A3CD-EDE345C51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54280BB-77E9-49D9-BCB2-DF86B6A61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736211345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CA15A35-6A5A-4731-BF80-6AA4BD161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DB42D4-0FCB-4B88-B855-B6655959C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7D12D92-612C-49A5-AFD6-AD616E870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EB5FFD-6E73-42DD-B905-FB5AB651F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1DCE4F-05C8-4560-BB71-B5E7976A6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Yatırımda erken uyarı sinyalleri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E975E6-9974-4A48-ACBB-9201EDBF8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Yatırımda erken uyarı sinyalleri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B558D9-7753-41DF-A7C6-BE3CB6098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a�xa�xıdaki sinyaller erkenden görülmezse proje gecikmesi ve kapsam kaybı büyür.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7FB971E-F855-47F0-AF75-8A1D770FD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B69269-FFB9-4C00-8276-26594FCCF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Doküman tarafı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68BFF5-3F1E-47BB-BA9E-7A3D304DE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Onayların gecikmesi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�!eli�xkili teknik bilgiler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Eksik �xartname detayı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5207C0-D0E3-4F03-94DF-31E6552E7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1C6267F-7AC9-4D13-ACE0-1A425AB67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Saha tarafı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8A13F3-291B-4377-8368-4311090B7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Hazırlı�xın yeti�xmemesi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Altyapı i�xlerinin belirsiz kalması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Montaj alanının çakı�xması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34C11D-832D-4A6A-8221-A38618CC8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F278CB-5664-4715-9923-64FE46AFB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Tedarik tarafı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94558D-82F6-474B-AB58-B0CFB6E0C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Kritik parçada teslim kayması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Test tarihinin netle�xmemesi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Lojistik planının olmaması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C90C4C-4E6F-4352-95F7-B89ECF239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B51870-AE8F-4DC9-8670-D27453C32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23E537-52A2-425E-983A-8D671DDC5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626989788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87EDB59-3740-4E36-8664-2DE1E9E68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0F3A1C-3BFD-48DF-B693-AC3F906FD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93B372-A1DF-4452-A2A5-76245B3B3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82ECE3-BA48-453C-867F-97F85A310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BC38A7-377A-43AC-A715-53BCD4824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Temel kavram sözlü�xü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B040D4-354F-4CBD-9A3F-05C8A22FC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Temel kavram sözlü�xü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614BA6-6C46-4414-9692-103DE62E6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yatırım projelerinde ortak dil, yanlı�x anla�xılma riskini azaltır.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827953-910B-481D-8651-71F09DBE0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B0E7E9-A28F-49A8-99EA-0501BC867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Fizibilite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871A65-A80A-4043-9AB6-99D35AF21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Yatırımın teknik ve ekonomik yapılabilirlik de�xerlendirmesi.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5D3F72-DE6A-449A-9F3C-DC32E454F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82A0EF-AF86-4417-8FD0-8AFA502C6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Layout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A69B7C-FB75-4013-A966-14D3B3484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Yerle�xim planı ve akı�x kurgusu.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958476-6279-4907-8499-4ABF29D03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983B786-A901-4A5C-AC14-F4534E16E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Şartname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1111B0-B366-4A54-A42F-C4C328798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beklentiyi tanımlayan referans belge.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6BA2D3-5900-4BE1-BE43-64974841F3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18FAAE-3CE8-4C10-B306-3A983CF62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Devreye Alma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F79510-0D7D-439E-8D2D-F905D1E5B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Kurulum sonrası test, do�xrulama ve i�xletmeye geçi�x süreci.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844AB2-4567-4588-AB6D-07B7C5272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B4993D-0C36-49C1-9646-F97DAE4C4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Kapasite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C2696A7-9AF5-4699-8D95-7CCFC9E94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Belirli ko�xullarda üretilebilecek gerçek çıktı seviyesi.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98A0D5E-20B3-407E-AE99-A04C9DD93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DC67754-08A5-48AD-AC3C-4BC14575D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Altyapı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30F98E-1DE6-49F4-9785-57FB695D7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Enerji, hava, su, zemin ve saha hazırlı�xı gibi destek sistemi.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C47042D-612B-45BF-818B-94EE5913C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4943596-4C83-4075-8EBB-028D27084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8A38160-9A06-4D4B-8C29-183A72209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2080925430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8D5450E-7489-4A1F-AACC-955E27187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F321CE-6BB1-477B-8582-A1B575D21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4E70D7-4EC8-4452-82E6-D1F84BFD4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B54A586-01C9-45CE-B739-B8B204B5E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4B8A13-E9D0-4F8D-8D35-604413AB6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Teknik yatırım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31D133C-B312-4089-B8E7-CFE01CFD0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Teknik yatırım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9C5B47A-0C2F-4636-B02D-2C4485CB5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yatırım, yalnızca makine almak de�xil; hedef kapasiteyi, kaliteyi, güvenli�xi ve sürdürülebilir i�xletmeyi sa�xlayacak teknik sistemin kurulmasıdır.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C73271-3612-45A1-B917-653329989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ABA6B1-FCE9-4B61-992B-97CB9D223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62831E-A991-402E-B9BE-6A4CA1517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Yatırımın ana amacı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F732F5-FFC7-4CF5-9069-2E7B457C1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Kapasite artı�xı sa�xlamak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Yeni ürün veya proses kurmak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Kalite ve verimlilik seviyesini yükseltmek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Riskli veya yetersiz mevcut yapıyı dönü�xtürmek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6AB217-1736-4B0D-889D-5C3ED5C26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yapılan yanlı�x okuma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59F760-2908-45F2-AED7-DFA09E231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Yatırımı yalnızca satın alma olarak görmek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Kurulum sonrası i�xletme ihtiyacını hesaba katmamak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Kapasiteyi sipari�x etmek ama akı�xı tasarlamamak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kapsamı maliyet baskısıyla eksik tarif etmek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4D78B9-400D-46FD-9CE2-642A04682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3EED31-D788-4FCA-BDEC-420B32DDB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E83AEE-06DC-49A5-9D11-E32B5489E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87183733"/>
      </p:ext>
    </p:extLst>
  </p:cSld>
</p:sld>
</file>

<file path=ppt\slides\slide20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3A2AF47F-C5BA-497D-B8CD-F46209D995E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446943B2-B074-4239-B8C9-FFA90074A60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1D6FE471-CF84-4D45-BCA5-D6653FDB90D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EE2C3D49-639B-43DC-8E9C-401FA048FB7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Teknik Yatırım ve Tesis Kurulumu Temelleri</a:t></a:r></a:p></p:txBody></p:sp><p:sp><p:nvSpPr><p:cNvPr id="5" name=""><a:extLst xmlns:a="http://schemas.openxmlformats.org/drawingml/2006/main"><a:ext uri="{FF2B5EF4-FFF2-40B4-BE49-F238E27FC236}"><a16:creationId id="{CA9CBAAB-6B42-464E-8CCC-F2F98D579D8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Temel seviyeden alınacak ana mesajlar</a:t></a:r></a:p></p:txBody></p:sp><p:sp><p:nvSpPr><p:cNvPr id="6" name=""><a:extLst xmlns:a="http://schemas.openxmlformats.org/drawingml/2006/main"><a:ext uri="{FF2B5EF4-FFF2-40B4-BE49-F238E27FC236}"><a16:creationId id="{A06B8D77-CB30-4EBB-86D8-46E64D45477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Temel seviyeden alınacak ana mesajlar</a:t></a:r></a:p></p:txBody></p:sp><p:sp><p:nvSpPr><p:cNvPr id="7" name=""><a:extLst xmlns:a="http://schemas.openxmlformats.org/drawingml/2006/main"><a:ext uri="{FF2B5EF4-FFF2-40B4-BE49-F238E27FC236}"><a16:creationId id="{EC7570F2-D86D-4B7D-8645-10AD4597640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Temel seviye, yatırım projesini bütün olarak okumayı ve ilk kontrol ba�xlıklarını kurmayı ö�xretir.</a:t></a:r></a:p></p:txBody></p:sp><p:sp><p:nvSpPr><p:cNvPr id="8" name=""><a:extLst xmlns:a="http://schemas.openxmlformats.org/drawingml/2006/main"><a:ext uri="{FF2B5EF4-FFF2-40B4-BE49-F238E27FC236}"><a16:creationId id="{66C658DA-9841-4631-A92D-71638860E39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09800" /><a:ext cx="5048250" cy="3143250" /></a:xfrm><a:prstGeom prst="roundRect" xmlns:a="http://schemas.openxmlformats.org/drawingml/2006/main"><a:avLst><a:gd name="adj" fmla="val 7273" /></a:avLst></a:prstGeom><a:solidFill xmlns:a="http://schemas.openxmlformats.org/drawingml/2006/main"><a:srgbClr val="DDF6F4" /></a:solidFill><a:ln w="0" xmlns:a="http://schemas.openxmlformats.org/drawingml/2006/main"><a:solidFill><a:srgbClr val="DDF6F4" /></a:solidFill></a:ln></p:spPr></p:sp><p:sp><p:nvSpPr><p:cNvPr id="9" name=""><a:extLst xmlns:a="http://schemas.openxmlformats.org/drawingml/2006/main"><a:ext uri="{FF2B5EF4-FFF2-40B4-BE49-F238E27FC236}"><a16:creationId id="{90395517-CF04-4BF9-9C76-BB7E5F67957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2571750" /><a:ext cx="34290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�zet</a:t></a:r></a:p></p:txBody></p:sp><p:sp><p:nvSpPr><p:cNvPr id="10" name=""><a:extLst xmlns:a="http://schemas.openxmlformats.org/drawingml/2006/main"><a:ext uri="{FF2B5EF4-FFF2-40B4-BE49-F238E27FC236}"><a16:creationId id="{1ACB6205-F01D-4A6A-983F-5FC7A093713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3048000" /><a:ext cx="4000500" cy="17145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Yatırım yalnızca ekipman satın alma de�xildir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Fizibilite teknik, operasyonel ve finansal boyutu birlikte ta�xır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Yerle�xim ve altyapı en az makine seçimi kadar kritiktir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Kurulum ba�xarısı teslimden önceki hazırlıkla ba�xlar</a:t></a:r></a:p></p:txBody></p:sp><p:sp><p:nvSpPr><p:cNvPr id="11" name=""><a:extLst xmlns:a="http://schemas.openxmlformats.org/drawingml/2006/main"><a:ext uri="{FF2B5EF4-FFF2-40B4-BE49-F238E27FC236}"><a16:creationId id="{E6510AD2-E74E-4BA5-BF0D-67A165465E8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2209800" /><a:ext cx="5048250" cy="3143250" /></a:xfrm><a:prstGeom prst="roundRect" xmlns:a="http://schemas.openxmlformats.org/drawingml/2006/main"><a:avLst><a:gd name="adj" fmla="val 7273" /></a:avLst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12" name=""><a:extLst xmlns:a="http://schemas.openxmlformats.org/drawingml/2006/main"><a:ext uri="{FF2B5EF4-FFF2-40B4-BE49-F238E27FC236}"><a16:creationId id="{BA6D59E4-4E65-437E-AF0E-88B7CDB7E4C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15100" y="2571750" /><a:ext cx="2857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FFFFFF" /></a:solidFill><a:latin typeface="Arial" /><a:ea typeface="Arial" /><a:cs typeface="Arial" /></a:defRPr></a:pPr><a:r><a:rPr sz="1500" b="1"><a:solidFill><a:srgbClr val="FFFFFF" /></a:solidFill><a:latin typeface="Arial" /><a:ea typeface="Arial" /><a:cs typeface="Arial" /></a:rPr><a:t>Sonraki adım</a:t></a:r></a:p></p:txBody></p:sp><p:sp><p:nvSpPr><p:cNvPr id="13" name=""><a:extLst xmlns:a="http://schemas.openxmlformats.org/drawingml/2006/main"><a:ext uri="{FF2B5EF4-FFF2-40B4-BE49-F238E27FC236}"><a16:creationId id="{BF5FC500-DECA-40F5-851F-3C5C3B43792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15100" y="3048000" /><a:ext cx="4000500" cy="1524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E9F0F6" /></a:solidFill><a:latin typeface="Arial" /><a:ea typeface="Arial" /><a:cs typeface="Arial" /></a:defRPr></a:pPr><a:r><a:t>⬢ Orta seviyede proje planlama, tedarik yönetimi ve devreye alma disiplinine geç</a:t></a:r></a:p><a:p xmlns:a="http://schemas.openxmlformats.org/drawingml/2006/main"><a:pPr algn="l"><a:defRPr sz="1275"><a:solidFill><a:srgbClr val="E9F0F6" /></a:solidFill><a:latin typeface="Arial" /><a:ea typeface="Arial" /><a:cs typeface="Arial" /></a:defRPr></a:pPr><a:r><a:t>⬢ Kararları zaman, maliyet ve risk ekseninde birlikte yönet</a:t></a:r></a:p><a:p xmlns:a="http://schemas.openxmlformats.org/drawingml/2006/main"><a:pPr algn="l"><a:defRPr sz="1275"><a:solidFill><a:srgbClr val="E9F0F6" /></a:solidFill><a:latin typeface="Arial" /><a:ea typeface="Arial" /><a:cs typeface="Arial" /></a:defRPr></a:pPr><a:r><a:t>⬢ Tedarikçi ve kabul sistemini derinle�xtir</a:t></a:r></a:p></p:txBody></p:sp><p:sp><p:nvSpPr><p:cNvPr id="14" name=""><a:extLst xmlns:a="http://schemas.openxmlformats.org/drawingml/2006/main"><a:ext uri="{FF2B5EF4-FFF2-40B4-BE49-F238E27FC236}"><a16:creationId id="{17DF54E5-4340-447A-9D0A-D36AD1C8E08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15100" y="4762500" /><a:ext cx="38100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FF8A00" /></a:solidFill><a:latin typeface="Arial" /><a:ea typeface="Arial" /><a:cs typeface="Arial" /></a:defRPr></a:pPr><a:r><a:rPr sz="1200" b="1"><a:solidFill><a:srgbClr val="FF8A00" /></a:solidFill><a:latin typeface="Arial" /><a:ea typeface="Arial" /><a:cs typeface="Arial" /></a:rPr><a:t>Sanayide Verimlilik, Yönetimde Netlik, Dönü�xümde Sonuç.</a:t></a:r></a:p></p:txBody></p:sp><p:sp><p:nvSpPr><p:cNvPr id="15" name=""><a:extLst xmlns:a="http://schemas.openxmlformats.org/drawingml/2006/main"><a:ext uri="{FF2B5EF4-FFF2-40B4-BE49-F238E27FC236}"><a16:creationId id="{55D22B3A-B03A-4147-8CA7-55903025936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16" name=""><a:extLst xmlns:a="http://schemas.openxmlformats.org/drawingml/2006/main"><a:ext uri="{FF2B5EF4-FFF2-40B4-BE49-F238E27FC236}"><a16:creationId id="{8BC6C8A3-177C-4B7D-B0DE-407C1B9731C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Teknik Yatırım ve Tesis Kurulumu Temelleri / Katılımcı e�xitim notu</a:t></a:r></a:p></p:txBody></p:sp><p:sp><p:nvSpPr><p:cNvPr id="17" name=""><a:extLst xmlns:a="http://schemas.openxmlformats.org/drawingml/2006/main"><a:ext uri="{FF2B5EF4-FFF2-40B4-BE49-F238E27FC236}"><a16:creationId id="{8B87A0E7-E50F-4D68-8F7C-84A74649062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20</a:t></a:r></a:p></p:txBody></p:sp></p:spTree><p:extLst><p:ext uri="{BB962C8B-B14F-4D97-AF65-F5344CB8AC3E}"><p14:creationId val="974943821" xmlns:p14="http://schemas.microsoft.com/office/powerpoint/2010/main" /></p:ext></p:extLst></p:cSld>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F58337B-52AE-4432-B0F6-5C87A2DC5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AC658C-2296-4E4F-A877-451CF2B6C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5F858AF-131E-4D06-A7B2-E27BD2E9A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381D15-332A-405E-B737-66BCE0DB6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10C368A-C1F4-44A9-B05D-7D85B2DE38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Yatırım kararının be�x ana sorusu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D2FE86-7F91-4403-9E7B-1E77DAF64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Yatırım kararının be�x ana sorusu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1CE564-23CF-4A50-9D59-B452DFD2F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önce do�xru sorular sorulmalıdır; yanlı�x soru, yanlı�x proje kapsamı üretir.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80EFD4C-B1BE-44BF-87CF-7FACD2349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F635BB-C768-4DFA-B503-4C3B8E0D1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3375795-70DA-405D-A292-4E07E3D45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Sorular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7895BA-1CF7-4C60-8BCC-50FE45789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Neden yatırım yapılıyor?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kapasite veya çıktı hedefleniyor?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zaman penceresinde devreye alınmalı?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Hangi kalite ve güvenlik standardı bekleniyor?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EBA967-83AD-4733-BB8A-4B5352C08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önemlidir?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2BB4639-85DD-489D-86BA-A75EA448C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Kapsamı netle�xtirir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vericiler arasında ortak dil kurar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Sonradan eklenen belirsiz i�xleri azaltır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Bütçe ve zaman hedefini gerçekçi hale getirir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101421D-193B-4248-8D8D-1D2CAAA7E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66CC612-64DD-4930-B1E2-6E88436CF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DF97AA-D756-45B8-9A17-1AA701BFF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084667802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C0F7E36-583A-4F9E-8649-FD0B7ECE3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B589C1F-AE37-4F5A-8001-C0BD6E11C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ECEF44-472E-408B-9C5B-DF58B5E21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33D245-5B21-4949-B2B7-45E29066F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42503B-3D5A-40F1-B655-3B7D4B666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Yatırımın ana fazları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DD22D8-F537-4702-B5A0-8F161AB8A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Yatırımın ana fazları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D5327A-B38A-4134-92C2-094FFACFE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yatırım, birbirini takip eden ve birbirine veri sa�xlayan fazlarla yürür.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110A2F-82C0-44C7-8ADD-1B46162D0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5C59C5-8ACE-4587-A25A-083175450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İhtiyaç Tanımı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1E6015-CFFC-4D34-9367-431312BFA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Amaç, kapasite ve kapsamın netle�xmesi.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DA1429-EBE3-45DB-8A66-5FA48EF06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9CC02A4-B5FE-4854-8C03-51E8ECEB2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Fizibilite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4EAC6C-361A-4F01-901B-763F0FE64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ve ekonomik yapılabilirli�xin de�xerlendirilmesi.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7711228-D914-4733-88FC-B656E0F5E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9427FA-C552-4710-8236-DE8AFAB42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Tasarım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23E986D-5FA3-4274-B720-D941E5599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Yerle�xim, akı�x, ekipman ve altyapı kurgusu.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26F252-AD16-4B8A-9008-420847572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9C070F-838B-4CEB-8353-86A27B2E5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Tedarik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15C8C8-5F24-4649-AEA4-A9793BE5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Makine, ekipman ve hizmet seçimi.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25050D1-875B-4A90-9333-4B7FFE814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21F395B-E52E-4863-8B3E-5E8A9A37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Kurulum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3170DF-3083-472C-967B-8F2D4CCD6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Sahada uygulama ve entegrasyon.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5212059-2625-4701-9826-19AEDF3BD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EBCDD76-2F8C-4BBB-9BBF-71817CB86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Devreye Alma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2728A5-37E8-4CF3-B48E-61AB4ABF8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Test, do�xrulama ve i�xletmeye geçi�x.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2D1CDCB-4163-46AB-95E0-B341FA4D6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49FB3AD-EBA8-43FB-BAC5-ED5894250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8971187-BD8E-4A60-935B-E3A888576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105902747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5D0BBCF-34D4-4767-AB79-AA35F47CC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7592B6B-9843-4A9F-919A-380DC1B09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428FC8-E56B-441A-83F2-6EEBE6D31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BEF832-A033-44A0-B177-F82B80A40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040723-2A35-4E89-828C-68BE5047C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İhtiyaç tanımı nasıl yapılır?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6CC6BB-32C0-48CB-9C7F-BD4BCD7D9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İhtiyaç tanımı nasıl yapılır?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FBF0A3-3428-48FD-8366-1514E6C28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 yatırımın ba�xarısı ço�xu zaman satın alma a�xamasında de�xil, ihtiyaç tanımının kalitesinde belirlenir.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299F89-2ECF-46AD-908A-B0859BC8E8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1A4CA5-19E0-4A0F-8E90-84186191F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İ�x gerekçesi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2B4AA4-9EE9-4033-9D59-C1B393204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Kapasite açı�xı mı var?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Kalite veya darbo�xaz problemi mi çözülüyor?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Yeni ürün / mü�xteri ihtiyacı mı kar�xılanıyor?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A62C23-CE6C-454D-8626-0F216D523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1FA94A-3F88-4DD0-A11F-CEE6A8037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Teknik hedef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8D0FB93-67F3-42DE-A2FE-0E85924BE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Saatlik-günlük kapasite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�Srün ve proses sınırları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Beklenen kalite standardı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CECA0B-9AFE-4E0E-9134-5D193A0E7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F7CA3A0-FEBB-4921-936A-41CE3C972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 hedefi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02813C-3B15-4472-9778-1C8D4CD39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İnsan ihtiyacı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Akı�x ve yerle�xim etkisi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ve i�xletme kolaylı�xı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15DB49-8FA1-4687-BBC1-4E2406DF7B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AC94A17-A225-4135-BBAC-22BD88400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F80C170-4735-44E5-A45F-FBFB5C980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29123179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6426148-4607-4B67-B762-37E9AE5AF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175E9E1-0CD2-442F-9B68-0C39A3A2A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41F147-936C-44B5-88B7-6D88D312D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D02433-A3BE-4E20-A9D8-96CE2C4BE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FD66BC-BEAC-453D-A3D9-683685837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Fizibilite nedir, ne de�xildir?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E61D86-0EF3-44DB-946D-48611F446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Fizibilite nedir, ne de�xildir?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E9047D-F395-4336-AFED-A48C19C94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Fizibilite yalnızca geri ödeme hesabı de�xildir; teknik, operasyonel ve finansal yapılabilirli�xin birlikte testidir.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925A2A-77FE-41F3-BDEC-00E602DD8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2BEEFA0-F4FF-4A35-980F-9FA1A921F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86D517-5216-4762-BC18-93673E67B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Fizibilite içinde olmalı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2C34EC-23ED-43E0-B909-C56540D4D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Talep ve kapasite mantı�xı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Teknik alternatifler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Alan ve altyapı uygunlu�xu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Maliyet ve devreye alma süresi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95EEE5E-8FEF-4A2E-B2B8-F1FF6A87A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Fizibilite yerine geçmez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B36F95C-1D0E-482F-887A-804BB94F4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Teklif kıyası tek ba�xına fizibilite de�xildir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Satıcının bro�xürü teknik do�xrulama de�xildir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Bütçe onayı tasarım kalitesi anlamına gelmez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Tahmini süre yazmak gerçek planlama de�xildir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EE23DC-07A5-4CC7-979B-7CF6056B2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5C0EFC-A399-48A2-9022-38D91AD9A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236168-91BC-403C-9AD8-5BC1C6273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10678657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9AC05F2-2BB1-4067-9033-8834FF8DC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610094-FE34-4A2A-9A11-6B7E2A0E5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D81B44-6733-4349-A90C-05C1D6E10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39CFEF-5945-41C9-BD20-1A2C172F4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04556B-09FB-44B7-801F-19814D21B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Fizibilite kontrol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B5483D5-27E9-4385-BD66-CBFE68114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Fizibilite kontrol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91AA85-7514-4F16-8713-33A16AF1B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Temel seviyede a�xa�xıdaki ba�xlıklar en az ilk filtre olarak de�xerlendirilmelidir.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7D19BF-0ECD-4BC0-A7B3-91E1C0FFD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191073-2807-4C48-BD47-96F83686E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Ba�xlık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F8564A-E9CD-4873-AFCE-A2E269205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9239F2-C19C-4DD2-86C0-3D84FA832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Sorulacak soru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73FCF2D-22DD-4A66-A782-9E9B00831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F4A2DE-5E87-4D28-B687-AE3C01843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Kritik çıktı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D36C83D-7DE9-4853-AB03-B6C0294B6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95CE8FC-01D0-4574-A8D4-D9BF7BB30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Kapasite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A2CDC1-BE07-47F8-9813-ABC8803D6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BCBA58-1874-435C-83FE-194C3B8C4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Hedef çıktı nedir?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B843C6A-2E8A-42B2-A56D-959A7E34D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4E9D29-70F8-43F3-9B77-C4D456050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Makine ve akı�x ihtiyacı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93BF8C5-5D06-4FC9-93DD-4DCDEB2A9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ADC5C5-42D8-46B1-BB87-BD861C3A5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8678FC1-4B14-45FC-B9F5-55C6801E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84BA9EE-D83C-4B02-A06B-8E0B2564D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Mevcut yer yeterli mi?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5564A83-06E3-472B-9013-B6EAE3B31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6E93747-D80D-4159-91F2-C8C7C79E9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Yerle�xim kararı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56D890F-115E-4C05-9C01-D5AFFE44C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8607E52-8DA3-4440-A3B5-8F47C57A0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Altyapı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4CE7E3B-DCAD-4239-8A22-BEBDBBB3B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75E26F4-34D2-439B-9230-B27BB5FBB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Enerji, hava, su yeterli mi?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2E9F3CE-D4D8-42CB-8946-22AA17AA3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1C210A9-3361-4F45-AD81-B61C5FE3E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Teknik gereksinim listesi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E6606D2-A612-4847-A8E8-9BFDD8AFC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C95952A-E920-4376-B4A3-E8F3924D5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Zaman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A769237-B2E1-4E26-A12F-371099197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4D0D50D-2249-4337-9342-EE97E9131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Ne zaman devreye alınmalı?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53452F2-25AA-4EA1-BD85-FF85FB6DA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6C81BB2-6721-41E6-966E-1382D21E3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Ana proje takvimi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0B81F34-D213-41F0-AD95-5FF70F8CA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3B5F32A-57BC-4336-BE45-4571C089D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657C2F9-180F-4D3B-9A87-80D489B2B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8278785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FC0EC7E-B746-472A-84E8-6AEA58A28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D4DFE3-C82D-4CA6-8AB2-321E82B4B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67FAB9-71D6-4A62-AA17-2D1238358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ACF86A-ADBF-4EA9-BBFE-316A14C76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FF7725-8260-4EF4-A993-15AB698A7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Kapasite hesabına giri�x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3E898A-4117-4C66-B8A4-6F57AE5A5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Kapasite hesabına giri�x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F4CD819-E223-4D71-B2DE-E86C9222C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Kapasite hesabı yalnızca katalog verisi de�xildir; çalı�xma süresi, verim, duru�x ve ürün karmasıyla birlikte de�xerlendirilir.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CA7F38-2DF7-4EA8-B70C-DC2960A70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93000C8-26D2-44B2-A299-78A7A1D1A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59C9B4-F69C-4DB8-8AEF-7695DC243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Bakılan de�xi�xkenler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81D9DF-F200-4D36-B740-0B479E2F8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�!evrim süresi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Vardiya ve çalı�xma günü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Duru�x ve kayıp oranı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�Srün çe�xidi ve geçi�x etkisi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97E62A-278A-44B2-A88C-ACC7469CA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Sık riskler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036BEB3-E6BF-4615-97AF-B313F5DC6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Nominal hızı gerçek kapasite sanmak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Setup ve bakım sürelerini dı�xarıda bırakmak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�Srün karı�xımının etkisini küçümsemek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İlk ay performansını olgun performansla karı�xtırmak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D7D83E3-DDCF-4422-A472-22D713E92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94604C-88FF-4B30-B3F4-D4492DF91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4F348D-3607-48EC-B37B-A61C20532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868035336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58BF65D-504E-411D-B6CD-A83FD72E2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D4CCBC-2A98-4FDB-8143-1DA2D5AB6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1353E0-F279-414D-9204-AAD0B8D96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A952AE-5EAA-42DE-8819-30866590D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Teknik Yatırım ve Tesis Kurulumu Temelleri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AD0881-471E-4953-B04B-59AFF2A5C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Yerle�xim ve akı�x mantı�xı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1955981-0CD7-4D6A-AA38-7FF402F0A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Yerle�xim ve akı�x mantı�xı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884F1B-F52F-4F33-A870-2545BC031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Makine seçimi kadar önemli olan konu, ekipmanın sahada nasıl yerle�xtirilece�xi ve malzeme akı�xının nasıl kurulaca�xıdır.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D0601E-E88C-4563-BED3-E45026748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810271-4CE9-45EB-93F4-A3A326B54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0E013B-84DF-483B-86CE-DE84825246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İyi yerle�xim ilkeleri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E6A6AA5-8D28-4988-9972-07C0CACF4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Malzeme hareketi kısa tutulur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Operatör eri�ximi güvenli ve nettir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ve servis eri�ximi dü�xünülür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Gelecek geni�xleme payı bırakılır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6976418-C88E-4C8E-AC15-600297095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yerle�xim sinyali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9F7F5C8-5B51-4050-ADF2-5672CECE1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Karma�xık çapraz akı�x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Forklift ve insan yolu çakı�xması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Bakım için ekipmanı sökmeden eri�xememek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Ara stokla ayakta duran plan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350851-AD0E-4131-9BB8-9F21BDABF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5C2CAD-AE2B-40B7-9402-F06FBD2AB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Teknik Yatırım ve Tesis Kurulumu Temelleri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FC9093E-8C44-4381-BF76-BC31089F4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1496416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